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09006F-B628-4DFC-B27B-005B030FABBD}"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1BF9D-B36A-4404-AA18-79C71F26E0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9006F-B628-4DFC-B27B-005B030FABBD}"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1BF9D-B36A-4404-AA18-79C71F26E0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9006F-B628-4DFC-B27B-005B030FABBD}"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1BF9D-B36A-4404-AA18-79C71F26E0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9006F-B628-4DFC-B27B-005B030FABBD}"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1BF9D-B36A-4404-AA18-79C71F26E0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9006F-B628-4DFC-B27B-005B030FABBD}"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1BF9D-B36A-4404-AA18-79C71F26E0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09006F-B628-4DFC-B27B-005B030FABBD}"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1BF9D-B36A-4404-AA18-79C71F26E0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09006F-B628-4DFC-B27B-005B030FABBD}" type="datetimeFigureOut">
              <a:rPr lang="en-US" smtClean="0"/>
              <a:pPr/>
              <a:t>3/18/2014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E1BF9D-B36A-4404-AA18-79C71F26E0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09006F-B628-4DFC-B27B-005B030FABBD}" type="datetimeFigureOut">
              <a:rPr lang="en-US" smtClean="0"/>
              <a:pPr/>
              <a:t>3/18/2014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E1BF9D-B36A-4404-AA18-79C71F26E0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9006F-B628-4DFC-B27B-005B030FABBD}" type="datetimeFigureOut">
              <a:rPr lang="en-US" smtClean="0"/>
              <a:pPr/>
              <a:t>3/18/2014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E1BF9D-B36A-4404-AA18-79C71F26E0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9006F-B628-4DFC-B27B-005B030FABBD}"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1BF9D-B36A-4404-AA18-79C71F26E0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9006F-B628-4DFC-B27B-005B030FABBD}"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1BF9D-B36A-4404-AA18-79C71F26E0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9006F-B628-4DFC-B27B-005B030FABBD}" type="datetimeFigureOut">
              <a:rPr lang="en-US" smtClean="0"/>
              <a:pPr/>
              <a:t>3/18/2014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1BF9D-B36A-4404-AA18-79C71F26E0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304800"/>
            <a:ext cx="8001000" cy="1015663"/>
          </a:xfrm>
          <a:prstGeom prst="rect">
            <a:avLst/>
          </a:prstGeom>
          <a:noFill/>
        </p:spPr>
        <p:txBody>
          <a:bodyPr wrap="square" rtlCol="0">
            <a:spAutoFit/>
          </a:bodyPr>
          <a:lstStyle/>
          <a:p>
            <a:pPr algn="ctr"/>
            <a:r>
              <a:rPr lang="en-US" sz="6000" dirty="0" smtClean="0">
                <a:solidFill>
                  <a:schemeClr val="accent5">
                    <a:lumMod val="20000"/>
                    <a:lumOff val="80000"/>
                  </a:schemeClr>
                </a:solidFill>
                <a:latin typeface="Bright Young Things" pitchFamily="2" charset="0"/>
              </a:rPr>
              <a:t>Elizabethan Theatre</a:t>
            </a:r>
            <a:endParaRPr lang="en-US" sz="6000" dirty="0">
              <a:solidFill>
                <a:schemeClr val="accent5">
                  <a:lumMod val="20000"/>
                  <a:lumOff val="80000"/>
                </a:schemeClr>
              </a:solidFill>
              <a:latin typeface="Bright Young Things" pitchFamily="2" charset="0"/>
            </a:endParaRPr>
          </a:p>
        </p:txBody>
      </p:sp>
      <p:pic>
        <p:nvPicPr>
          <p:cNvPr id="6147" name="Picture 3"/>
          <p:cNvPicPr>
            <a:picLocks noChangeAspect="1" noChangeArrowheads="1"/>
          </p:cNvPicPr>
          <p:nvPr/>
        </p:nvPicPr>
        <p:blipFill>
          <a:blip r:embed="rId2" cstate="print"/>
          <a:srcRect/>
          <a:stretch>
            <a:fillRect/>
          </a:stretch>
        </p:blipFill>
        <p:spPr bwMode="auto">
          <a:xfrm>
            <a:off x="-838200" y="0"/>
            <a:ext cx="12314238"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ts1.mm.bing.net/th?id=H.4808328808891060&amp;pid=1.7"/>
          <p:cNvPicPr>
            <a:picLocks noChangeAspect="1" noChangeArrowheads="1"/>
          </p:cNvPicPr>
          <p:nvPr/>
        </p:nvPicPr>
        <p:blipFill>
          <a:blip r:embed="rId2" cstate="print"/>
          <a:srcRect/>
          <a:stretch>
            <a:fillRect/>
          </a:stretch>
        </p:blipFill>
        <p:spPr bwMode="auto">
          <a:xfrm>
            <a:off x="-1" y="0"/>
            <a:ext cx="9143997" cy="6858000"/>
          </a:xfrm>
          <a:prstGeom prst="rect">
            <a:avLst/>
          </a:prstGeom>
          <a:noFill/>
        </p:spPr>
      </p:pic>
      <p:sp>
        <p:nvSpPr>
          <p:cNvPr id="5" name="TextBox 4"/>
          <p:cNvSpPr txBox="1"/>
          <p:nvPr/>
        </p:nvSpPr>
        <p:spPr>
          <a:xfrm>
            <a:off x="1219200" y="533400"/>
            <a:ext cx="6934200" cy="830997"/>
          </a:xfrm>
          <a:prstGeom prst="rect">
            <a:avLst/>
          </a:prstGeom>
          <a:noFill/>
        </p:spPr>
        <p:txBody>
          <a:bodyPr wrap="square" rtlCol="0">
            <a:spAutoFit/>
          </a:bodyPr>
          <a:lstStyle/>
          <a:p>
            <a:r>
              <a:rPr lang="en-US" sz="4800" dirty="0" smtClean="0">
                <a:latin typeface="Vladimir Script" pitchFamily="66" charset="0"/>
              </a:rPr>
              <a:t>Types of Elizabethan Theatres</a:t>
            </a:r>
            <a:endParaRPr lang="en-US" sz="4800" dirty="0">
              <a:latin typeface="Vladimir Script" pitchFamily="66" charset="0"/>
            </a:endParaRPr>
          </a:p>
        </p:txBody>
      </p:sp>
      <p:sp>
        <p:nvSpPr>
          <p:cNvPr id="6" name="TextBox 5"/>
          <p:cNvSpPr txBox="1"/>
          <p:nvPr/>
        </p:nvSpPr>
        <p:spPr>
          <a:xfrm>
            <a:off x="1295400" y="1600200"/>
            <a:ext cx="7467600" cy="3046988"/>
          </a:xfrm>
          <a:prstGeom prst="rect">
            <a:avLst/>
          </a:prstGeom>
          <a:noFill/>
        </p:spPr>
        <p:txBody>
          <a:bodyPr wrap="square" rtlCol="0">
            <a:spAutoFit/>
          </a:bodyPr>
          <a:lstStyle/>
          <a:p>
            <a:pPr>
              <a:buFont typeface="Arial" pitchFamily="34" charset="0"/>
              <a:buChar char="•"/>
            </a:pPr>
            <a:r>
              <a:rPr lang="en-US" sz="2400" b="1" dirty="0" smtClean="0"/>
              <a:t>Inn Yards- </a:t>
            </a:r>
            <a:r>
              <a:rPr lang="en-US" sz="2400" dirty="0" smtClean="0"/>
              <a:t>Elizabethan acting troupes travelled the country and sought lodgings at inns or taverns. The troupes often negotiated with the tavern owner, or vintner, in order to do a performance at the inn. So they staged the plays in the inn-yards. The inn-yards were surrounded by balconies which led to the rooms which provided lodgings for travelers.</a:t>
            </a:r>
          </a:p>
          <a:p>
            <a:endParaRPr lang="en-US" sz="2400" dirty="0" smtClean="0"/>
          </a:p>
        </p:txBody>
      </p:sp>
      <p:pic>
        <p:nvPicPr>
          <p:cNvPr id="23554" name="Picture 2" descr="http://www.bardstage.org/images/fortune-elizabethan-theatre.gif"/>
          <p:cNvPicPr>
            <a:picLocks noChangeAspect="1" noChangeArrowheads="1"/>
          </p:cNvPicPr>
          <p:nvPr/>
        </p:nvPicPr>
        <p:blipFill>
          <a:blip r:embed="rId3" cstate="print"/>
          <a:srcRect/>
          <a:stretch>
            <a:fillRect/>
          </a:stretch>
        </p:blipFill>
        <p:spPr bwMode="auto">
          <a:xfrm>
            <a:off x="3581400" y="4267200"/>
            <a:ext cx="2666999" cy="207818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ts1.mm.bing.net/th?id=H.4808328808891060&amp;pid=1.7"/>
          <p:cNvPicPr>
            <a:picLocks noChangeAspect="1" noChangeArrowheads="1"/>
          </p:cNvPicPr>
          <p:nvPr/>
        </p:nvPicPr>
        <p:blipFill>
          <a:blip r:embed="rId2" cstate="print"/>
          <a:srcRect/>
          <a:stretch>
            <a:fillRect/>
          </a:stretch>
        </p:blipFill>
        <p:spPr bwMode="auto">
          <a:xfrm>
            <a:off x="-1" y="0"/>
            <a:ext cx="9143997" cy="6858000"/>
          </a:xfrm>
          <a:prstGeom prst="rect">
            <a:avLst/>
          </a:prstGeom>
          <a:noFill/>
        </p:spPr>
      </p:pic>
      <p:sp>
        <p:nvSpPr>
          <p:cNvPr id="5" name="TextBox 4"/>
          <p:cNvSpPr txBox="1"/>
          <p:nvPr/>
        </p:nvSpPr>
        <p:spPr>
          <a:xfrm>
            <a:off x="1219200" y="685800"/>
            <a:ext cx="7239000" cy="5632311"/>
          </a:xfrm>
          <a:prstGeom prst="rect">
            <a:avLst/>
          </a:prstGeom>
          <a:noFill/>
        </p:spPr>
        <p:txBody>
          <a:bodyPr wrap="square" rtlCol="0">
            <a:spAutoFit/>
          </a:bodyPr>
          <a:lstStyle/>
          <a:p>
            <a:pPr>
              <a:buFont typeface="Arial" pitchFamily="34" charset="0"/>
              <a:buChar char="•"/>
            </a:pPr>
            <a:r>
              <a:rPr lang="en-US" sz="2400" b="1" dirty="0" smtClean="0"/>
              <a:t>Open-Air Amphitheatres-</a:t>
            </a:r>
            <a:r>
              <a:rPr lang="en-US" sz="2400" dirty="0" smtClean="0"/>
              <a:t>They</a:t>
            </a:r>
            <a:r>
              <a:rPr lang="en-US" sz="2400" b="1" dirty="0" smtClean="0"/>
              <a:t> </a:t>
            </a:r>
            <a:r>
              <a:rPr lang="en-US" sz="2400" dirty="0" smtClean="0"/>
              <a:t>combined their experiences of the inn-yards with other forms of entertainment and produced an amphitheatre. This was created by modifying the features of the existing ‘blood sport rings’ with the addition of a fixed stage, unlike the trestle-supported stage  used in the inn-yards. This allowed the stage productions to become far more complicated with the use of props such as canons, trapdoors, and a much larger stage area for the actors. Special effects were also an awesome addition allowing for smoke effects, the firing of a real canon, fireworks and spectacular 'flying' entrances. The other important feature was the cobbled yard, instead of the bare earth floor suited to animals. This allowed the 'pit' area to house the audience, even on wet days.</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ts1.mm.bing.net/th?id=H.4808328808891060&amp;pid=1.7"/>
          <p:cNvPicPr>
            <a:picLocks noChangeAspect="1" noChangeArrowheads="1"/>
          </p:cNvPicPr>
          <p:nvPr/>
        </p:nvPicPr>
        <p:blipFill>
          <a:blip r:embed="rId2" cstate="print"/>
          <a:srcRect/>
          <a:stretch>
            <a:fillRect/>
          </a:stretch>
        </p:blipFill>
        <p:spPr bwMode="auto">
          <a:xfrm>
            <a:off x="-1" y="0"/>
            <a:ext cx="9143997" cy="6858000"/>
          </a:xfrm>
          <a:prstGeom prst="rect">
            <a:avLst/>
          </a:prstGeom>
          <a:noFill/>
        </p:spPr>
      </p:pic>
      <p:sp>
        <p:nvSpPr>
          <p:cNvPr id="5" name="TextBox 4"/>
          <p:cNvSpPr txBox="1"/>
          <p:nvPr/>
        </p:nvSpPr>
        <p:spPr>
          <a:xfrm>
            <a:off x="1295400" y="838200"/>
            <a:ext cx="7162800" cy="1938992"/>
          </a:xfrm>
          <a:prstGeom prst="rect">
            <a:avLst/>
          </a:prstGeom>
          <a:noFill/>
        </p:spPr>
        <p:txBody>
          <a:bodyPr wrap="square" rtlCol="0">
            <a:spAutoFit/>
          </a:bodyPr>
          <a:lstStyle/>
          <a:p>
            <a:pPr>
              <a:buFont typeface="Arial" pitchFamily="34" charset="0"/>
              <a:buChar char="•"/>
            </a:pPr>
            <a:r>
              <a:rPr lang="en-US" sz="2400" b="1" dirty="0" smtClean="0"/>
              <a:t>Indoor Playhouse- </a:t>
            </a:r>
            <a:r>
              <a:rPr lang="en-US" sz="2400" dirty="0" smtClean="0"/>
              <a:t>The playhouses helped the acting troupes considerably as playhouses allowed for an all-year-round profession, not one restricted to the summer. Playhouses also allowed for luxury, comfort and convenience for nobility when watching a play. </a:t>
            </a:r>
            <a:endParaRPr lang="en-US" sz="2400" dirty="0"/>
          </a:p>
        </p:txBody>
      </p:sp>
      <p:pic>
        <p:nvPicPr>
          <p:cNvPr id="24578" name="Picture 2" descr="http://now-here-this.timeout.com/wp-content/uploads/2013/04/CGI-interior-of-the-Sam-Wanamaker-Playhouse-from-the-Lower-Gallery.-Design-by-Allies-%2B-Morrison..jpg"/>
          <p:cNvPicPr>
            <a:picLocks noChangeAspect="1" noChangeArrowheads="1"/>
          </p:cNvPicPr>
          <p:nvPr/>
        </p:nvPicPr>
        <p:blipFill>
          <a:blip r:embed="rId3" cstate="print"/>
          <a:srcRect/>
          <a:stretch>
            <a:fillRect/>
          </a:stretch>
        </p:blipFill>
        <p:spPr bwMode="auto">
          <a:xfrm>
            <a:off x="2438400" y="2971800"/>
            <a:ext cx="4314825" cy="30443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ts1.mm.bing.net/th?id=H.4808328808891060&amp;pid=1.7"/>
          <p:cNvPicPr>
            <a:picLocks noChangeAspect="1" noChangeArrowheads="1"/>
          </p:cNvPicPr>
          <p:nvPr/>
        </p:nvPicPr>
        <p:blipFill>
          <a:blip r:embed="rId2" cstate="print"/>
          <a:srcRect/>
          <a:stretch>
            <a:fillRect/>
          </a:stretch>
        </p:blipFill>
        <p:spPr bwMode="auto">
          <a:xfrm>
            <a:off x="0" y="-2"/>
            <a:ext cx="9144000" cy="6858002"/>
          </a:xfrm>
          <a:prstGeom prst="rect">
            <a:avLst/>
          </a:prstGeom>
          <a:noFill/>
        </p:spPr>
      </p:pic>
      <p:sp>
        <p:nvSpPr>
          <p:cNvPr id="3" name="Content Placeholder 2"/>
          <p:cNvSpPr>
            <a:spLocks noGrp="1"/>
          </p:cNvSpPr>
          <p:nvPr>
            <p:ph idx="1"/>
          </p:nvPr>
        </p:nvSpPr>
        <p:spPr>
          <a:xfrm>
            <a:off x="914400" y="838200"/>
            <a:ext cx="8001000" cy="4525963"/>
          </a:xfrm>
        </p:spPr>
        <p:txBody>
          <a:bodyPr>
            <a:normAutofit/>
          </a:bodyPr>
          <a:lstStyle/>
          <a:p>
            <a:pPr>
              <a:buNone/>
            </a:pPr>
            <a:endParaRPr lang="en-US" sz="4400" dirty="0">
              <a:latin typeface="Edwardian Script ITC" pitchFamily="66" charset="0"/>
            </a:endParaRPr>
          </a:p>
        </p:txBody>
      </p:sp>
      <p:pic>
        <p:nvPicPr>
          <p:cNvPr id="1026" name="Picture 2" descr="C:\Users\Angele\Pictures\school\theatre slide 2.tif"/>
          <p:cNvPicPr>
            <a:picLocks noChangeAspect="1" noChangeArrowheads="1"/>
          </p:cNvPicPr>
          <p:nvPr/>
        </p:nvPicPr>
        <p:blipFill>
          <a:blip r:embed="rId3" cstate="print"/>
          <a:srcRect l="11566" t="202" r="18887"/>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ts1.mm.bing.net/th?id=H.4808328808891060&amp;pid=1.7"/>
          <p:cNvPicPr>
            <a:picLocks noChangeAspect="1" noChangeArrowheads="1"/>
          </p:cNvPicPr>
          <p:nvPr/>
        </p:nvPicPr>
        <p:blipFill>
          <a:blip r:embed="rId2" cstate="print"/>
          <a:srcRect/>
          <a:stretch>
            <a:fillRect/>
          </a:stretch>
        </p:blipFill>
        <p:spPr bwMode="auto">
          <a:xfrm>
            <a:off x="-1" y="0"/>
            <a:ext cx="9143997" cy="6858000"/>
          </a:xfrm>
          <a:prstGeom prst="rect">
            <a:avLst/>
          </a:prstGeom>
          <a:noFill/>
        </p:spPr>
      </p:pic>
      <p:sp>
        <p:nvSpPr>
          <p:cNvPr id="3" name="TextBox 2"/>
          <p:cNvSpPr txBox="1"/>
          <p:nvPr/>
        </p:nvSpPr>
        <p:spPr>
          <a:xfrm>
            <a:off x="2971800" y="762000"/>
            <a:ext cx="5029200" cy="1015663"/>
          </a:xfrm>
          <a:prstGeom prst="rect">
            <a:avLst/>
          </a:prstGeom>
          <a:noFill/>
        </p:spPr>
        <p:txBody>
          <a:bodyPr wrap="square" rtlCol="0">
            <a:spAutoFit/>
          </a:bodyPr>
          <a:lstStyle/>
          <a:p>
            <a:r>
              <a:rPr lang="en-US" sz="6000" dirty="0" smtClean="0">
                <a:latin typeface="Vladimir Script" pitchFamily="66" charset="0"/>
              </a:rPr>
              <a:t>Overview</a:t>
            </a:r>
            <a:endParaRPr lang="en-US" sz="6000" dirty="0">
              <a:latin typeface="Vladimir Script" pitchFamily="66" charset="0"/>
            </a:endParaRPr>
          </a:p>
        </p:txBody>
      </p:sp>
      <p:sp>
        <p:nvSpPr>
          <p:cNvPr id="4" name="TextBox 3"/>
          <p:cNvSpPr txBox="1"/>
          <p:nvPr/>
        </p:nvSpPr>
        <p:spPr>
          <a:xfrm>
            <a:off x="1219200" y="1981200"/>
            <a:ext cx="7239000" cy="3108543"/>
          </a:xfrm>
          <a:prstGeom prst="rect">
            <a:avLst/>
          </a:prstGeom>
          <a:noFill/>
        </p:spPr>
        <p:txBody>
          <a:bodyPr wrap="square" rtlCol="0">
            <a:spAutoFit/>
          </a:bodyPr>
          <a:lstStyle/>
          <a:p>
            <a:pPr>
              <a:buFont typeface="Arial" pitchFamily="34" charset="0"/>
              <a:buChar char="•"/>
            </a:pPr>
            <a:r>
              <a:rPr lang="en-US" sz="2800" dirty="0" smtClean="0">
                <a:latin typeface="Calibri" pitchFamily="34" charset="0"/>
              </a:rPr>
              <a:t>History</a:t>
            </a:r>
          </a:p>
          <a:p>
            <a:pPr>
              <a:buFont typeface="Arial" pitchFamily="34" charset="0"/>
              <a:buChar char="•"/>
            </a:pPr>
            <a:endParaRPr lang="en-US" sz="2800" dirty="0" smtClean="0">
              <a:latin typeface="Calibri" pitchFamily="34" charset="0"/>
            </a:endParaRPr>
          </a:p>
          <a:p>
            <a:pPr>
              <a:buFont typeface="Arial" pitchFamily="34" charset="0"/>
              <a:buChar char="•"/>
            </a:pPr>
            <a:r>
              <a:rPr lang="en-US" sz="2800" dirty="0" smtClean="0">
                <a:latin typeface="Calibri" pitchFamily="34" charset="0"/>
              </a:rPr>
              <a:t>The ‘Players’</a:t>
            </a:r>
          </a:p>
          <a:p>
            <a:pPr>
              <a:buFont typeface="Arial" pitchFamily="34" charset="0"/>
              <a:buChar char="•"/>
            </a:pPr>
            <a:endParaRPr lang="en-US" sz="2800" dirty="0" smtClean="0">
              <a:latin typeface="Calibri" pitchFamily="34" charset="0"/>
            </a:endParaRPr>
          </a:p>
          <a:p>
            <a:pPr>
              <a:buFont typeface="Arial" pitchFamily="34" charset="0"/>
              <a:buChar char="•"/>
            </a:pPr>
            <a:r>
              <a:rPr lang="en-US" sz="2800" dirty="0" smtClean="0">
                <a:latin typeface="Calibri" pitchFamily="34" charset="0"/>
              </a:rPr>
              <a:t>Noteworthy Playwrights</a:t>
            </a:r>
          </a:p>
          <a:p>
            <a:endParaRPr lang="en-US" sz="2800" dirty="0" smtClean="0">
              <a:latin typeface="Calibri" pitchFamily="34" charset="0"/>
            </a:endParaRPr>
          </a:p>
          <a:p>
            <a:pPr>
              <a:buFont typeface="Arial" pitchFamily="34" charset="0"/>
              <a:buChar char="•"/>
            </a:pPr>
            <a:r>
              <a:rPr lang="en-US" sz="2800" dirty="0" smtClean="0">
                <a:latin typeface="Calibri" pitchFamily="34" charset="0"/>
              </a:rPr>
              <a:t>Types of Elizabethan Theatres</a:t>
            </a: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ts1.mm.bing.net/th?id=H.4808328808891060&amp;pid=1.7"/>
          <p:cNvPicPr>
            <a:picLocks noChangeAspect="1" noChangeArrowheads="1"/>
          </p:cNvPicPr>
          <p:nvPr/>
        </p:nvPicPr>
        <p:blipFill>
          <a:blip r:embed="rId2" cstate="print"/>
          <a:srcRect/>
          <a:stretch>
            <a:fillRect/>
          </a:stretch>
        </p:blipFill>
        <p:spPr bwMode="auto">
          <a:xfrm>
            <a:off x="-1" y="0"/>
            <a:ext cx="9143997" cy="6858000"/>
          </a:xfrm>
          <a:prstGeom prst="rect">
            <a:avLst/>
          </a:prstGeom>
          <a:noFill/>
        </p:spPr>
      </p:pic>
      <p:sp>
        <p:nvSpPr>
          <p:cNvPr id="5" name="TextBox 4"/>
          <p:cNvSpPr txBox="1"/>
          <p:nvPr/>
        </p:nvSpPr>
        <p:spPr>
          <a:xfrm>
            <a:off x="990600" y="1447800"/>
            <a:ext cx="7848600" cy="1200329"/>
          </a:xfrm>
          <a:prstGeom prst="rect">
            <a:avLst/>
          </a:prstGeom>
          <a:noFill/>
        </p:spPr>
        <p:txBody>
          <a:bodyPr wrap="square" rtlCol="0">
            <a:spAutoFit/>
          </a:bodyPr>
          <a:lstStyle/>
          <a:p>
            <a:pPr>
              <a:buFont typeface="Arial" pitchFamily="34" charset="0"/>
              <a:buChar char="•"/>
            </a:pPr>
            <a:r>
              <a:rPr lang="en-US" sz="2400" dirty="0" smtClean="0"/>
              <a:t>English Renaissance theatre, also known as early modern English theatre, but usually as Elizabethan theatre, is the era of theatre in England between 1562 and 1642.</a:t>
            </a:r>
            <a:endParaRPr lang="en-US" sz="2400" dirty="0"/>
          </a:p>
        </p:txBody>
      </p:sp>
      <p:sp>
        <p:nvSpPr>
          <p:cNvPr id="6" name="TextBox 5"/>
          <p:cNvSpPr txBox="1"/>
          <p:nvPr/>
        </p:nvSpPr>
        <p:spPr>
          <a:xfrm>
            <a:off x="1066800" y="2819400"/>
            <a:ext cx="7543800" cy="3416320"/>
          </a:xfrm>
          <a:prstGeom prst="rect">
            <a:avLst/>
          </a:prstGeom>
          <a:noFill/>
        </p:spPr>
        <p:txBody>
          <a:bodyPr wrap="square" rtlCol="0">
            <a:spAutoFit/>
          </a:bodyPr>
          <a:lstStyle/>
          <a:p>
            <a:pPr>
              <a:buFont typeface="Arial" pitchFamily="34" charset="0"/>
              <a:buChar char="•"/>
            </a:pPr>
            <a:r>
              <a:rPr lang="en-US" sz="2400" dirty="0" smtClean="0"/>
              <a:t>This is the style of the plays mostly known by the work from William Shakespeare, Christopher Marlowe and Ben Jonson.</a:t>
            </a:r>
          </a:p>
          <a:p>
            <a:endParaRPr lang="en-US" sz="2400" i="1" dirty="0" smtClean="0"/>
          </a:p>
          <a:p>
            <a:pPr>
              <a:buFont typeface="Arial" pitchFamily="34" charset="0"/>
              <a:buChar char="•"/>
            </a:pPr>
            <a:r>
              <a:rPr lang="en-US" sz="2400" i="1" dirty="0" smtClean="0"/>
              <a:t>English Renaissance theatre</a:t>
            </a:r>
            <a:r>
              <a:rPr lang="en-US" sz="2400" dirty="0" smtClean="0"/>
              <a:t> encompasses the period between 1562 (the performance at the Inner Temple during the winter of 1561 of </a:t>
            </a:r>
            <a:r>
              <a:rPr lang="en-US" sz="2400" i="1" dirty="0" err="1" smtClean="0"/>
              <a:t>Gorboduc</a:t>
            </a:r>
            <a:r>
              <a:rPr lang="en-US" sz="2400" dirty="0" smtClean="0"/>
              <a:t>, the first English play using blank verse) and 1642 (ban on theatrical plays by the English Parliament).</a:t>
            </a:r>
            <a:endParaRPr lang="en-US" sz="2400" dirty="0"/>
          </a:p>
        </p:txBody>
      </p:sp>
      <p:sp>
        <p:nvSpPr>
          <p:cNvPr id="7" name="TextBox 6"/>
          <p:cNvSpPr txBox="1"/>
          <p:nvPr/>
        </p:nvSpPr>
        <p:spPr>
          <a:xfrm>
            <a:off x="3124200" y="533400"/>
            <a:ext cx="4572000" cy="923330"/>
          </a:xfrm>
          <a:prstGeom prst="rect">
            <a:avLst/>
          </a:prstGeom>
          <a:noFill/>
        </p:spPr>
        <p:txBody>
          <a:bodyPr wrap="square" rtlCol="0">
            <a:spAutoFit/>
          </a:bodyPr>
          <a:lstStyle/>
          <a:p>
            <a:r>
              <a:rPr lang="en-US" sz="5400" dirty="0" smtClean="0">
                <a:latin typeface="Vladimir Script" pitchFamily="66" charset="0"/>
              </a:rPr>
              <a:t>The</a:t>
            </a:r>
            <a:r>
              <a:rPr lang="en-US" sz="5400" dirty="0" smtClean="0">
                <a:latin typeface="Jellyka Saint-Andrew's Queen" pitchFamily="2" charset="0"/>
              </a:rPr>
              <a:t> </a:t>
            </a:r>
            <a:r>
              <a:rPr lang="en-US" sz="5400" dirty="0" smtClean="0">
                <a:latin typeface="Vladimir Script" pitchFamily="66" charset="0"/>
              </a:rPr>
              <a:t>History</a:t>
            </a:r>
            <a:endParaRPr lang="en-US" sz="5400" dirty="0">
              <a:latin typeface="Vladimir Script" pitchFamily="66" charset="0"/>
            </a:endParaRPr>
          </a:p>
        </p:txBody>
      </p:sp>
      <p:pic>
        <p:nvPicPr>
          <p:cNvPr id="4098" name="Picture 2" descr="http://school.discoveryeducation.com/clipart/images/quill.gif"/>
          <p:cNvPicPr>
            <a:picLocks noChangeAspect="1" noChangeArrowheads="1"/>
          </p:cNvPicPr>
          <p:nvPr/>
        </p:nvPicPr>
        <p:blipFill>
          <a:blip r:embed="rId3" cstate="print"/>
          <a:srcRect/>
          <a:stretch>
            <a:fillRect/>
          </a:stretch>
        </p:blipFill>
        <p:spPr bwMode="auto">
          <a:xfrm>
            <a:off x="6608762" y="609600"/>
            <a:ext cx="1849438" cy="64562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ts1.mm.bing.net/th?id=H.4808328808891060&amp;pid=1.7"/>
          <p:cNvPicPr>
            <a:picLocks noChangeAspect="1" noChangeArrowheads="1"/>
          </p:cNvPicPr>
          <p:nvPr/>
        </p:nvPicPr>
        <p:blipFill>
          <a:blip r:embed="rId2" cstate="print"/>
          <a:srcRect/>
          <a:stretch>
            <a:fillRect/>
          </a:stretch>
        </p:blipFill>
        <p:spPr bwMode="auto">
          <a:xfrm>
            <a:off x="-1" y="0"/>
            <a:ext cx="9143997" cy="6858000"/>
          </a:xfrm>
          <a:prstGeom prst="rect">
            <a:avLst/>
          </a:prstGeom>
          <a:noFill/>
        </p:spPr>
      </p:pic>
      <p:sp>
        <p:nvSpPr>
          <p:cNvPr id="5" name="TextBox 4"/>
          <p:cNvSpPr txBox="1"/>
          <p:nvPr/>
        </p:nvSpPr>
        <p:spPr>
          <a:xfrm>
            <a:off x="990600" y="1066800"/>
            <a:ext cx="7772400" cy="4524315"/>
          </a:xfrm>
          <a:prstGeom prst="rect">
            <a:avLst/>
          </a:prstGeom>
          <a:noFill/>
        </p:spPr>
        <p:txBody>
          <a:bodyPr wrap="square" rtlCol="0">
            <a:spAutoFit/>
          </a:bodyPr>
          <a:lstStyle/>
          <a:p>
            <a:pPr>
              <a:buFont typeface="Arial" pitchFamily="34" charset="0"/>
              <a:buChar char="•"/>
            </a:pPr>
            <a:r>
              <a:rPr lang="en-US" sz="2400" dirty="0" smtClean="0"/>
              <a:t>The establishment of large and profitable public theatres was an important factor in the success of English Renaissance drama. Once they were in use, drama could become a fixed and permanent rather than a passing phase. Their construction was begun when the Mayor and Corporation of London first banned plays in 1572 to help stop the spread of the plague, and then formally expelled all players from the city in 1575. This began the construction of permanent playhouses outside of London, in the towns of Halliwell/</a:t>
            </a:r>
            <a:r>
              <a:rPr lang="en-US" sz="2400" dirty="0" err="1" smtClean="0"/>
              <a:t>Holywell</a:t>
            </a:r>
            <a:r>
              <a:rPr lang="en-US" sz="2400" dirty="0" smtClean="0"/>
              <a:t> in Shoreditch and later the Clink, and at Newington Butts near the entertainment district of St. George's Fields in rural Surrey.</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ts1.mm.bing.net/th?id=H.4808328808891060&amp;pid=1.7"/>
          <p:cNvPicPr>
            <a:picLocks noChangeAspect="1" noChangeArrowheads="1"/>
          </p:cNvPicPr>
          <p:nvPr/>
        </p:nvPicPr>
        <p:blipFill>
          <a:blip r:embed="rId2" cstate="print"/>
          <a:srcRect/>
          <a:stretch>
            <a:fillRect/>
          </a:stretch>
        </p:blipFill>
        <p:spPr bwMode="auto">
          <a:xfrm>
            <a:off x="0" y="0"/>
            <a:ext cx="9143997" cy="6858000"/>
          </a:xfrm>
          <a:prstGeom prst="rect">
            <a:avLst/>
          </a:prstGeom>
          <a:noFill/>
        </p:spPr>
      </p:pic>
      <p:sp>
        <p:nvSpPr>
          <p:cNvPr id="5" name="TextBox 4"/>
          <p:cNvSpPr txBox="1"/>
          <p:nvPr/>
        </p:nvSpPr>
        <p:spPr>
          <a:xfrm>
            <a:off x="1371600" y="1219200"/>
            <a:ext cx="6934200" cy="4524315"/>
          </a:xfrm>
          <a:prstGeom prst="rect">
            <a:avLst/>
          </a:prstGeom>
          <a:noFill/>
        </p:spPr>
        <p:txBody>
          <a:bodyPr wrap="square" rtlCol="0">
            <a:spAutoFit/>
          </a:bodyPr>
          <a:lstStyle/>
          <a:p>
            <a:pPr>
              <a:buFont typeface="Arial" pitchFamily="34" charset="0"/>
              <a:buChar char="•"/>
            </a:pPr>
            <a:r>
              <a:rPr lang="en-US" sz="2400" dirty="0" smtClean="0"/>
              <a:t>The Players were simply known as the actors.</a:t>
            </a:r>
          </a:p>
          <a:p>
            <a:pPr>
              <a:buFont typeface="Arial" pitchFamily="34" charset="0"/>
              <a:buChar char="•"/>
            </a:pPr>
            <a:endParaRPr lang="en-US" sz="2400" dirty="0" smtClean="0"/>
          </a:p>
          <a:p>
            <a:pPr>
              <a:buFont typeface="Arial" pitchFamily="34" charset="0"/>
              <a:buChar char="•"/>
            </a:pPr>
            <a:r>
              <a:rPr lang="en-US" sz="2400" dirty="0" smtClean="0"/>
              <a:t>All actors were men and young boys, because women were not allowed to act.</a:t>
            </a:r>
          </a:p>
          <a:p>
            <a:pPr>
              <a:buFont typeface="Arial" pitchFamily="34" charset="0"/>
              <a:buChar char="•"/>
            </a:pPr>
            <a:endParaRPr lang="en-US" sz="2400" dirty="0" smtClean="0"/>
          </a:p>
          <a:p>
            <a:pPr>
              <a:buFont typeface="Arial" pitchFamily="34" charset="0"/>
              <a:buChar char="•"/>
            </a:pPr>
            <a:r>
              <a:rPr lang="en-US" sz="2400" dirty="0" smtClean="0"/>
              <a:t>Actors would form groups called companies (or the ‘Queen’s Men’) and were sponsored by nobles in order to gain political protection.</a:t>
            </a:r>
          </a:p>
          <a:p>
            <a:pPr>
              <a:buFont typeface="Arial" pitchFamily="34" charset="0"/>
              <a:buChar char="•"/>
            </a:pPr>
            <a:endParaRPr lang="en-US" sz="2400" dirty="0" smtClean="0"/>
          </a:p>
          <a:p>
            <a:pPr>
              <a:buFont typeface="Arial" pitchFamily="34" charset="0"/>
              <a:buChar char="•"/>
            </a:pPr>
            <a:r>
              <a:rPr lang="en-US" sz="2400" dirty="0" smtClean="0"/>
              <a:t>They needed to memorize as many as 50 parts for 25 different plays in one month, since plays were rarely repeated. </a:t>
            </a:r>
            <a:endParaRPr lang="en-US" sz="2400" dirty="0"/>
          </a:p>
        </p:txBody>
      </p:sp>
      <p:sp>
        <p:nvSpPr>
          <p:cNvPr id="7" name="TextBox 6"/>
          <p:cNvSpPr txBox="1"/>
          <p:nvPr/>
        </p:nvSpPr>
        <p:spPr>
          <a:xfrm>
            <a:off x="2971800" y="381000"/>
            <a:ext cx="4191000" cy="923330"/>
          </a:xfrm>
          <a:prstGeom prst="rect">
            <a:avLst/>
          </a:prstGeom>
          <a:noFill/>
        </p:spPr>
        <p:txBody>
          <a:bodyPr wrap="square" rtlCol="0">
            <a:spAutoFit/>
          </a:bodyPr>
          <a:lstStyle/>
          <a:p>
            <a:r>
              <a:rPr lang="en-US" sz="5400" dirty="0" smtClean="0">
                <a:latin typeface="Vladimir Script" pitchFamily="66" charset="0"/>
              </a:rPr>
              <a:t>The Players</a:t>
            </a:r>
            <a:endParaRPr lang="en-US" sz="5400" dirty="0">
              <a:latin typeface="Vladimir Script" pitchFamily="66" charset="0"/>
            </a:endParaRPr>
          </a:p>
        </p:txBody>
      </p:sp>
      <p:sp>
        <p:nvSpPr>
          <p:cNvPr id="2052" name="AutoShape 4" descr="data:image/jpeg;base64,/9j/4AAQSkZJRgABAQAAAQABAAD/2wCEAAkGBxIHEhQSEhQWFhUXGRsWGRUYGSIfIRwdGhscGhggGhsdHiggGx0sHRgcITEoJykuLi4vHB8zODMsNygtLisBCgoKBQUFDgUFDisZExkrKysrKysrKysrKysrKysrKysrKysrKysrKysrKysrKysrKysrKysrKysrKysrKysrK//AABEIAK0BJAMBIgACEQEDEQH/xAAcAAEAAwEBAQEBAAAAAAAAAAAABgcIBQQDAQL/xABGEAACAAQDBQUDCQYEBQUAAAABAgADBBEFBiEHEjFBURMiMmFxUoGRCBQjQmJyoaKxFRZDgpLCJFNzsjM0wcPRJWOjs9P/xAAUAQEAAAAAAAAAAAAAAAAAAAAA/8QAFBEBAAAAAAAAAAAAAAAAAAAAAP/aAAwDAQACEQMRAD8AvGEIQCEIQCEIQCEIQCEIQCEIQCEI+VVUpRo0yYyoii7OxAAA4kk6AQH1jh5lzdRZXW9VPVCdQnFz6It2t52t5xVO0DbZ4pGGehqWH/1Kf9zDrYcDFJ1VS9Y7TJjs7sbs7ksSepJ1JgNHU+3TC5swIyVKKTbtGlrujzIVy1vQE+UWTRVcuvlrNlOro43ldTcEHoYxHFxfJ8za1LPbDpjEy5oLyb/VmKLso6BlBPqvVjAaBhCEAhHwrq2Xh0tps51ly1F2djYAeZMUdnrbg80tJwwbq8DUuO8f9ND4R5trrwEBcmPZipMvJv1U9JQ4gMdTbjuqLs3uBiscd2901OStJTzJ3LfmHs19QAGYj13YoeoqJ2Kzd52ebNcgXYlmYnQDW5J5RYOWNi+I4yA87dpUOv0mr2/0xw9GKnygPpXbccUqL7gkShy3ZZJ+LsQfhHlpttOLyTdpkqZ5NKX+zdMT6m2A0ir9JVT2bmVVVHwIY/jEK2i7I5uVJJqpE3t5Ckb4K7roDoCbEh1voSLEXGlrkBM8m7cpWIOsmvlLJLEAT0P0dz7atqg87tx1sLmLjBvGHI2Bs4mPNwuiMzVuwTU9Ld38toCRwhCAQhCAQhCAQhCAQhCAQhCAQhCAQhCAi+ec9UuS0Vp5LTHvuSU8TW5m+ir5n3XirZnygZxPdopYXoZpJ+O6P0iE7YMQbEcXqixJEthKUdAgAsP5rn1JiGQGgMJ2/U03SppZsvzlsJg9TfcI914meGbT8IxLw1ctD0m3l297gA+4xkyEBsyVmigmi61lMR1E5D/dHmqc74ZSg71dTachOVj8FJMY8hAaQzFtxoKBSKVXqX5aGWnvZhvfBTfqIpTOGeq3N7f4iZaWDdZKd1F93Fj5sSdTyiNQgEIQgEe/AMSOD1MioF7ypiTNOe6wJHvAt748EIDcKMHAI1B1Bjj5szRTZTkGfUtYcFQeJ29lBzP4DnEcwzO0jBMEpKyoa57FECg96ZMVd0ged1JJ5amM6ZvzRUZtqGn1DeSIPCi8lUf9eJgPfnvPdVnSZeadyUpvLkKe6vIE+29vrHqbAA2j75X2c1mPSxUMZdNTXF6ie26pHMqDq2nDgDwvHu2cZKGIBsRrRuYfTguxP8Up9VBzFxYnn4Rre3Bzpm2fm2eZkw7stdJUgHuy05ADhe1rm2vkAAA0Xs4ythWBpeimSqibaz1AdXY9QCpIRfIeV7nWJvGIqSqmUTrMlO0t11V0YqwPkRqI0Dso2sDHCtHXELUHSXO0Amn2WHBZnTk3DQ2BC3Ii21GpWkwmtZ+Bksg9X7i/mYRKYpb5RuYeylyKBDq57aZ91brLB6gtvH+QQFLZewl8eqZNNL8U1wl7XsD4mI6AXJ9I2ZR0qUUtJUsbqIqoqjkqiyj4CKG+Tll8VM+fXOukodlLJ9tx3yOhCaekyL/gEIQgEIRHc+Zql5Po3qXAZrhJcu9t924C/QC7HyBgJFCPLhdfLxWTLnyjvS5iK6nyYXFxyPlyj1QCEIQCEIQCEIQCEIQCEIQGTNrtP82xitXq4f8ArRX/ALoh8Wn8ojDfmuIpOA7s6Spv1ZCVP5dz4xVkAhCOpgeXqvMDFaWRMmkcSo0HTeY91feYDlwjs4/lWty5b51TzJQOgYi6k66Bxdb6HS9440AhCEB08AwCqzHM7KllNNe1yBYADqzEhVHqREvrdjWL0q7wlJM6qkxbj3Na/uvFtZBpqbZ5gyVNQQhmKJ81rd5mcXloAdbhSFA67x0uYgeJ7fKt3PzemkJL5CbvOx8yVdQPS3vgKnrqKbh7mXOlvLccUdSpHqDrHniyse2qS80yeyr8OkzGAIWbLmGW6E80Yq5GtjY3BsLgxWzWvpw5QFhY6oqMuYc/OVUzpV/vl5h/QR+7JtnDZvmdvPBWklnXkZrD6inkPaI9BqbjvbP8rtnbBpdNvbqJiReYw4iWKfvbt/rFnAHrflF8YbQSsLlJIkoEly1Cqo5AfqeZJ1J1gKa+UFjy4dJkYXIARSBMdVFgJandlIANLbyk25bi9YoqJFtBxv8AeLEamoBupcqh5bidxLeqqD6kxHYBH6DaPyEBf+yfaytcEo8Qfdmjuy6hjpM6LMPJ+jcG597xVntcl1f7TqJlXLaXvseyv4TLXupuHge7Ym3Mm9jEMibZd2hzaSV80rpS1tHw7Kb4k5XlTOK2B06W03YC6NglOsnCJbLxeZNdvUNuf7UWLFirdlmZMIoUeTTVZlo79otPVEK0tm0Ko5O66mwsASQbkk70WgjiYLggjqID+oQj5z3MpSwUuQLhVtc+Q3iBf1IEB/FbVy6CW02awREBZmY2AA4kxlbajnds6VW8txTyrrJQ9D4nb7TW9wAHIkzvabQ5hzYSnzJpVKpuslZsti1uDTN1zvHoBoPM6mu8s5Arseq/mvYvJK2aa81ColoSbEg2JJsd0c7HkCQFr/Jzx2ZV08+jcMUkMHlvbQCYSWS/LvAsOu83SLijkZVy5IytTpTU62VdSx8TsfEznmxt7gABYACOvAIQhAIQhAIQhAIQhAIQhAVT8ojBvntBLqQNaeYLnok2yn84l/jGco2tjWGpjNPNp5ngmo0s+W8LXHmOI9IxniuHzMKnTJE0WeW7Iw81NjbqOh6QHf2dZNmZ0qhJBKylG/OmAeFb8By3zwHvNiAYu2v2j4NkRFo6YGZ2fd3KcAgHnvzCQGbqQWN+MZ/p8xVFJTNSSn7OU7FpgTQzLi1nbiVA03eGp0uY5MBpzCNqWEZuVqaf9F2g3TLqAArX6OCV+JBvwilNqGSzk2q3Vu1PNu8lz003lJ9pSR6gqedhDo6czHqidTCkeYXkqwdEbXcI07h4qLEgrw1va9jAcyP6lrvkC4Fza54D1PSP5hATnarnY5rqOzlEikkdyUvJraGYR1PK/AW0BJvBoQgEIQgNKfJ4kdlhbH26iY35Za/2xMs9Yn+xsPq54NmSS+6ftMN1PzERw9ilKaXB6W4sW7R/6pjbv5bGPDt+rfmuEsn+bNly/gTM/wC3AZjhCLZ2V5YoM90k2mnr2dTIbeSdLsrGW+o3gbiZZwRqLgFQCICpoRa+N7Ca+kuaabKqFA0B+jc+5rr+eIfXbPcVoTZ6Gef9NO0/GXvCAjEI6eK5fqsGVGqZEySHuFExd0m1r2VrNYXGtuYjmQCPrIqHpzdGZT1UkfpHyhAexsWqG4zpv9bf+Y882c03xMT6m8fOEB7KPFqig/4U6bLt7Dsv6GLb2S7VKmZUyqKumdqk0iXLmt41c6IGb64J01ubka2imI6mVgWraULx7eVb17RbQGz4QhAIQhAIQhAIQhAIR5MTxKThMszZ8xJUteLuQB5DXieg4mKezft2WVeXh0rfPDt5oIH8svQn1Yj0MBdM6cshSzsFUalmNgB5k8IguP7XcKwe4E4z3H1ZA3h/WSEPuYxnDH8zVmY23qqfMm63Ck2UH7KCyr7hH0wPKNfj9vm1NNmKeD7tk/ray/jAWZjG36fMuKWlloOTTWLm33V3QD7zEf2kyVzNTU+NyQLzAJFWq/UnILAnjYMtrX5bnNo92E7CcQqrGfMkyAeIuXYe5Ru/miyco7KZeAyKmmnVDVEqpXdeWUCqCD3XUXYhx1vyB5CwZhhHZzdlyblWqmUs7ipur2sHQ+Fl8j+BBHERyqfc317Te3Lje3bX3b67t9L24XgPnCLaptiL4pKSfR10mdKmLvIzIyXB6gFrHkQdQQQY+a7BcS5zqT+uZ/8AlAVTCLkkbAKlvHVyV+6jN+u7HXw75P8AJQ/T1kxx0lywh+LF/wBIChIn2StlFdmYq7qaaQde0mDUj7EvQt6mw84vzLmz3DcuENJp1MwaibM77A9QWvun7tolMBQm2PLdHk7DKalpls0yeHZ21eZ2ct1JY9AZo0FgL6DWKYA3tBFlbesxjGsQ7CWby6VTLvyMwm823pZUPmhjg7K8G/beJ0yHwS27eYeQWV39fIsFX+aA0/gVPLwCkp6d3VeylJLuxAuVUAnXzBit/lGVKzaCm3WDKai9wbjSW44j1ilM44x+8FdU1PKZMYr9wd2WP6AoiV4138tUB9mqmr8e0MBXcdrJ+ZJuVKqXVSdSujITYOh8Sn1/AgHlHFhAa+yznugzJLDyp6K1rtKdgrr1BUnX1Fx5xyc5bVKDLaEJMWonahZUpgRf7bi4QX9T5RleEB1cy5gqMz1D1NS+87aADwqo4Kg5KL/qTckk8qEID34Pg8/GmdJCGY6I00qOJVbb26OZ1vYanlHgixtgdQJOLop4vKmIPUDf/RDFibTNkKY6XqqHdl1B7zyjokw8yPYc/AnjYktAZ1hHrxTDJ2ETGk1Et5UxeKuLH1HUdCNDyjyQCJxsZwY4xi1PpdZN6hvLs7bn/wAhSIPGhvk65f8AmdLNrWHentuJ9yWSCR6uWB+4IC3YQhAIQhAIQhAIhO0jaLIyVL3QBNqXF0k34D25h5L0HFuA5kezaRnBMmUjTtGnP3JKHm9uJA13V4n3C4JEZVnTajMVRvMXnVE5/UszaAAfgANAPKA9OZsz1WaZva1U0udd1eCoDyRRoBoPM21JiZZM2OVuPhZlR/hZJ174vMYfZl6WHmxHWxiz9meyuTlgLUVIWbV6HXVZXkg5t1b4W1JsqAhuWdmGGZesVkCbMH8Wd3zccCARuqfMAGJiBaP2EAhCEBDdp2RkzrTboslRLuZMw8L80b7J/A2OuoOV8RoJuFzXkzkKTEO6yNxB/wCvW/AjWNtRBtpmzqTnSXvraXVILJN5MPYmW1K+fFeIvqCFHbNNo07JT7jAzaVzd5V9VPNpd9A1uXBrctCNMYBj1NmKUJ1NNWYh42Oqnoy8VbyMY+x3BZ+X5zSKmWZcxeR5jkVPBlNuIj8wXGqjApgm0015T9VPEdGHBh5EEQG1IRnnBdvVZSqFqaeVPt9ZSZbHzbRlv6AR3W+UDJ3dKKZvdDNFvju3/CAumKx2s7TpeW0alpWDVbCxI1EkHm3/ALnReXE6WDVnmrbNiGNgy5O7Syz/AJZJcjoZh1H8oUxW7He1PGAOxckk3J1JPOLKyxTNlzB51Qqk1WJMKOmUC7dmTaaVHHvG6+olnnESyTlp811cumTRfHNf2Jakb7fjYeZAi3Mk4jJzZjo7If4TD6dkpV5d0pK37X1uGYg9Al9RAfXKWwuRKlq+IO7zSLmVLbdRfIsO8x8wQPXjH02u5RkYFghl0qssuVUJOsWLasDKOrXNu+D6xcER/P8AhX7aw6rkAXZpTFR1dO+n5lEBjyEIn2znZhUZxtOYmTSg27UjV7cRLHPpvHQG/EgiAgMeiVRTZq7yy3K+0FJHxtGtMs5Aw7LQHY06lx/FmDfcm1r7x8PooA8ok8BhyEbNxzLNHj6lamnlzdLbzL3hf2XFmX3ERQ21HZM2Wlaqoy0ymGrodWlX53+snnxGl76mArzLuLvgFTJqpfilOHt1A8SnyIuPfGtsrZrpM0ylm001SSAWlkgOh5h14g358DyJEY4hAa+zrLwuplbuJmn3NbdqwVh13DcODp9XWMx50TDJU22GNPdLm7TbBfISxYPb7wB058YjsIDo5eweZj9TJpZXjmsFB6DizHyCgsfIGNj4Th8vCZMqRKFklIqKPJRYX6nrFP7Bcty8JUV1SyJNqAyU0tyAxlqR2jqpNzclRoNB5PF1wCEIQCEIQCEIQGavlBYm1XifYknckS1CjldxvsR6gqP5RHv+TjRyJ9XUTHsZ0uWDKB4gMSsxlHUDdW/RyOcSLbtkKbixGIUyl3RAk2UouSoJKuoGpIvYjoB0MUPRVkygdZsp2lzF1V0Yqw5aEajQ2gNuQjKEnarjMkWFY3vSW3+5DHxrNpmL1oIatmi/sbqH4ooIgNYz5606lnZVUcWYgD4mIpiu07CcL8VXLc9JV5n4oCo95jKtZXTsUYGbMmTX4AuxY69LkmJRgey/FcZsVpmlqfrziJY9d1u+R6KYC08R2+Ucq/YU0+YRw3yqA+8Fjb3Rx3+UE5OlAoHnPJ/7Yjy0GwCpmD6arkoeiIz/AIncj2P8nwgaV4J86e349qYD24Zt/kTDaoo5kse1LmB/wYJ+pizstZpo80IXpJyzLeJeDLfhvIbMOBsbWNtLxnPNeyPEcuqZoVaiUNS0m5KjqyEBvM2uBbUxEMDxmfgM5Z9O5SYvAjmOYYcCp5gwGus05Wpc1yuyqpYYa7rjR0J5o3LlpwNtQYz/AJ22PVuAFplODVSON0H0ij7SDU+q34EkCL02fZul5zpFnqN1wdybL9lwATbqpBuD524gxJoDDpFo/I19mTIeHZlJaop1Ln+Kt0fpqy23v5rxCajYJQue5UVKjoSjf2CAzvHXyzlqqzROEmlll203m4KgPN24KPxPAAnSL8wzYZhlI29NafO+yzhV/Iob80WJheFyMIliVTyklIPqooA9TbifM6wFDZ/ozszoZeH06nfrFJqKvgXC2DS0HEL3vg3PeMR/YhjS4NissPYLPVqck8i5Vk+Loq++L32oZT/e+heSoHbIe1kn7ag930ZSV6AkHlGTWDU7WN1ZTw4EEH4ggwG4IRB9k+d1zhSAOf8AEyQEmj2tO7MFuTc+hB5WvOIDIm0DBP3XxOfJ3AZYmdpLUghWlsd9V0INgDuGxHA8ImWFbdqujCo9JTGWoCqkoNLsBoAO8wAtYAAaRLPlCZW/aFOlfLW7yO5MtxMpjof5WPwdjyjPMBo7BNutBW2FRLm055tbtEHvXvn+iLFwfG6bG136adLmrzKMDbyYcVPkYxZH3oqyZQOJkmY8txwdGKkehBuIDbkfzNlicpVgCpBBBFwQdCCOYjO+UduFXhxCVqiol8N8WWYB/tf3gE9YvDLGaaTNMvtKWar2tvJwZL+2h1HA68DbQmAy7tIy1+6lfOp1B7PSZKJ/y31Ucbmxulzx3SYjEXZ8paiCzKKeBqyzZbHyQoyj87fjFJwCJrsuyQ2bqjemK3zWT3pzC92tqJaW1LN5cBfnYHmZHyfUZzqBJkjdQWM2cR3ZanmerGxsvE25AEjV2W8CkZbp0pqdd1EHE8WPNmPNif8AwLAAQGYNp1fV4rVGZPp51NKW0qRKmSygSWvhAFrXNrm1/LQCPHl/PuJZesJFTM3Bb6NzvpYcgr3Cjl3bGNeOgmAggEHiDENzHsuwvHgSZAkuf4kjuH1Kgbje9SYCGZV27yqghMQk9kf86Vdl/mQ3ZR6FvQRbuGYlJxaWs2RMSbLbg6EEeY04HqOIjK+0XIE/JExd5u0kTL9nOAtqOKuPqtz42I1HAgc3J2bqrKE4Tad9DbflHwOOjDr0PEQGxIRysr47KzLSyqqVfdmC9jxUgkMp8wwI87XjqwCEIQCIvmDZ7hmYWLz6ZO0OpmJdGJ6sUI3j968SiEBVs3YThkw3EyqUeyJiW/GWT+MdCi2M4RTeKVMmffmt/YViwoQHKwjLdHgv/LU0mUeG8iAMfVrXPvMdWEIBCEIBGbNvmWJWB1kufJAValWZkA0DoRvkdAQym3W/WNJxm75QWPpilclPLIIpkKsR/mOQXHuAUetxygPjsBxpsPxMSLncqUZCOW8gMxCfcrL/ADxpeMtbDaBq3F5DLwlLMmt5DcKD8zqPfGpYBCEIBCPxmCAkmwGpJj9gEUNt3yCZLHE6ZO63/MIOTcpgHQ/W87HW5IvmP5myxNBVgCpBBBFwQdCCOYgMaZXzBPyxUpUyGsynUcnU+JWHNT+GhFiAY1nlDM0jNlMlTIOh0ZDxRx4lbz194IPOKH2vbMzlpjV0qk0jHvLxMkk6A/YJ0B5cDyJi+zzOc3JdUJq3aU9lnSvaXqOW+Lkg+o4EwGtaqnSrRpcxQyOpVlPAqwsQR0INoyTtFyi+Tqx5JBMpu/Jc/WQ+ftL4T6XtYiNY4XiMrFpMufJYPLmKGVhzB8uIPIg6g3BjmZwyrT5upzIqF80ceJG6qf1HAwGOYRMc57N67KbMXlmbIFyJ8sErb7Y4yzbjfToTEOgEezCsUnYPNWdTzGlzF4Mpt7j1B5g6HnHjiRZcyPiGZCPm9O5Q2+lYbqW677WB9Bc+UB2M+bQmzrS00udL3Z8lnLsvhcMFAIHFTobjhwIOth+bPNmlTnFhMIMqlB704jxW4iUPrG+l+A14kWNo5K2JU2FFZtcwqZg17IC0oHzB1me+w11Uxa6IJYAAAAFgBwAHAAQHOy7gNPluQtPTIERdfNjzZjxZjbj6DgAI6cIQCEQzOu0qhyldHftZ4/gSyCQeW+eCcuOtjcAxQ+c9qNfmoNLLdjIOnYy9Ljo7cX04jRT0gJXt7ztIxjs6GnYTBKftJkxdV3gpUKp52DG5GnAcjankUuQACSdABzPK0dXLmWqvM0zs6WS0w8yNFXzdjovv48o0Hs42TyMqlaioIn1Q1Bt3JZ+wDqzfaPuA5h3NleATMt4bIkTtJh3pjr7Jclt31AsD53iWwhAIQhAIQhAIQhAIQhAIRFdoGcv3MkCcaabOB03lsEU8B2jalbk6HdI5cYz1nDadiGat5HmdlJOnYyrqCNfG1959DqCd3TgIC1dpu12VhKvTUDiZUeFpw1SV13Twd/TQHjcgiM8TJhmksxJJNySbkk8STzMfsmU09gqgszEKqgXJJ0AAGpN4v7ZPsm/ZLJW16gzhZpUjiJZ5M/Iv0HBeOptuh3di2SmytSmbPW1RUWZlI1RB4EPRtSx9QPqxYsIQCEIQEB22Zg/YeGTVU/SVH0C+jA9ofTcBHqwjgbFNoy4pLTD6p7T0G7Kdv4ijgpPtgaeYHUG/W205HmZtp0myCTOp94rKvo6tbeA6P3Rbrw6WzP3qZvrI6nzBVgfiCCIDb8Io/ZxtoFlpsTOvhWqA49O1A5/aHlccWN101QlWizJbK6MLq6kEEHgQRoRAftRIWqRpbqGRgVZWFwQRYgg6EERlfavkg5NqrS7mmnXaUTra3iQniStxrzBHO8asiqvlGsgw6SD4jULu9f8AhzN73W/UQEU+T7m9qWccNmteXNu8m/1XAuyjoGUE+q9WjQEY2yS7S8Roil975xJtbzmKLe/hGyYBHGrsp0GIMWm0dO7HizSlJPqbXjswgOPQ5UoMPYNKo6dGHBllID8bXjsQhAIQhAfxNmLJUsxCqoJLE2AA1JJPAWig9pW2OZWFqbDWKS9Q1QNGf/T9hfteI6W3ef32/Z3Z5n7MkNZVAaoI+sSAyp90Ahj1JA5G9V5Ty/NzRVSqWVoznVjwVRqzHyA+JsOcB8cFwepzFOEmnltNmtc2H4lmOii54kgaxeOTthsijAmYg/bPx7FCQg9W0Z/wHrFjZSyvTZTkCRTpYab7nxO3tOeZ8uA5WjtwHnoKGVhqCXJlpLReCIoUD3CPRCEAhCEAhCEAhCEAhCEAhCEB/E2Us5SrAMrAgqRcEHQgg8RFNZy2GrWzhMw+YkpHb6SVMvuoOZlkAm32T7iBoLohAQ3ImzijyaAyDtai1mnuNeGu4uoljjw16kxMoQgEIQgEIQgEV/tE2WU2brzpZEiqt/xAO69uAmLzPLeGvW9gIsCEBjrNOUK3Kr7tVJZReyzBqjcbbrjS+l7Gx6gR/GW821uWGvSz3lg6lOKHhxRrrfS17X842LPkrUKUdQykWKsLgjoQdDEDx3Y/hWLkssppDHW8ht0f0EFAPQCArak2910tbTKenduTDeX4jeN/daIJnHOFXnGaJtSw7oISWgsiA2vui5Othckk6DWwAFrVXyfUY/R1zKvRpIY/ETB+kdjLuwyhw5g9TMepI+rbcQ9LqCWP9VvKAhewbJb4jUriE1SJEkns7/xJmo06qupv7QA1sbaJj508hKVVSWqoigKqqAAANAABoBblH0gEIQgEIQgEIQgMgbSJbysUrhMvvfOJhF/ZZiU/IViT/J+rpdHiu65sZsl5afe3ke3l3ZbfpziZbdcgPiP/AKjTLvOqgT0UasqjuuOZIGh8gOhihZE5qdldGKspDKymxBBuCCNQQdbwG4IRTGRNt0qeqycSG44AHzhRdW83VRdD6Ajjooi3cOxGTiiCZImpNQ8GRgw+IPGA9UIQgEI+c+etOpZ2CqNSzGwHqToIr3M+16iw4iTR/wCLqGIRVlnubzEAXmcDx+rfpcQFjQj8S9hfjzt1j8gP6hCEAhCEAhCEAhCEAhCEAhCEAhCEAhCEAhCEAhCEAhCEAhCEAhCEAhCEAirM/wCxunx5mn0bLTzzqykfRufMDWWepAI+zc3i04QGO8x5Mr8tE/Oad1UfxAN5DrYd9br7jY+Ucakq5lE2/Kd5be0jFT8RrG3SLxHMWyJhmL3M6jkkniyruMfVks34wGY6TP2KUnhrqj+aYW/33j6z9ouLTxY1s8fdbdPxWxi9KrYphE7wpNl/dmn+/ej4yNh2FSjqah/Jpg/tQQGc8QxSfiZBnzpk0jgZjsx+LExM9kGU5+M19NP7F/m8qYJjTSLLeXdlAJ8R3wosL8ddIvjCdmuE4Sby6SWzdZl5mvUdoSB7hEsVQgAAsBoAID9hCEB//9k="/>
          <p:cNvSpPr>
            <a:spLocks noChangeAspect="1" noChangeArrowheads="1"/>
          </p:cNvSpPr>
          <p:nvPr/>
        </p:nvSpPr>
        <p:spPr bwMode="auto">
          <a:xfrm>
            <a:off x="155575" y="-1646238"/>
            <a:ext cx="5800725" cy="3438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ata:image/jpeg;base64,/9j/4AAQSkZJRgABAQAAAQABAAD/2wCEAAkGBxIHEhQSEhQWFhUXGRsWGRUYGSIfIRwdGhscGhggGhsdHiggGx0sHRgcITEoJykuLi4vHB8zODMsNygtLisBCgoKBQUFDgUFDisZExkrKysrKysrKysrKysrKysrKysrKysrKysrKysrKysrKysrKysrKysrKysrKysrKysrK//AABEIAK0BJAMBIgACEQEDEQH/xAAcAAEAAwEBAQEBAAAAAAAAAAAABgcIBQQDAQL/xABGEAACAAQDBQUDCQYEBQUAAAABAgADBBEFBiEHEjFBURMiMmFxUoGRCBQjQmJyoaKxFRZDgpLCJFNzsjM0wcPRJWOjs9P/xAAUAQEAAAAAAAAAAAAAAAAAAAAA/8QAFBEBAAAAAAAAAAAAAAAAAAAAAP/aAAwDAQACEQMRAD8AvGEIQCEIQCEIQCEIQCEIQCEIQCEI+VVUpRo0yYyoii7OxAAA4kk6AQH1jh5lzdRZXW9VPVCdQnFz6It2t52t5xVO0DbZ4pGGehqWH/1Kf9zDrYcDFJ1VS9Y7TJjs7sbs7ksSepJ1JgNHU+3TC5swIyVKKTbtGlrujzIVy1vQE+UWTRVcuvlrNlOro43ldTcEHoYxHFxfJ8za1LPbDpjEy5oLyb/VmKLso6BlBPqvVjAaBhCEAhHwrq2Xh0tps51ly1F2djYAeZMUdnrbg80tJwwbq8DUuO8f9ND4R5trrwEBcmPZipMvJv1U9JQ4gMdTbjuqLs3uBiscd2901OStJTzJ3LfmHs19QAGYj13YoeoqJ2Kzd52ebNcgXYlmYnQDW5J5RYOWNi+I4yA87dpUOv0mr2/0xw9GKnygPpXbccUqL7gkShy3ZZJ+LsQfhHlpttOLyTdpkqZ5NKX+zdMT6m2A0ir9JVT2bmVVVHwIY/jEK2i7I5uVJJqpE3t5Ckb4K7roDoCbEh1voSLEXGlrkBM8m7cpWIOsmvlLJLEAT0P0dz7atqg87tx1sLmLjBvGHI2Bs4mPNwuiMzVuwTU9Ld38toCRwhCAQhCAQhCAQhCAQhCAQhCAQhCAQhCAi+ec9UuS0Vp5LTHvuSU8TW5m+ir5n3XirZnygZxPdopYXoZpJ+O6P0iE7YMQbEcXqixJEthKUdAgAsP5rn1JiGQGgMJ2/U03SppZsvzlsJg9TfcI914meGbT8IxLw1ctD0m3l297gA+4xkyEBsyVmigmi61lMR1E5D/dHmqc74ZSg71dTachOVj8FJMY8hAaQzFtxoKBSKVXqX5aGWnvZhvfBTfqIpTOGeq3N7f4iZaWDdZKd1F93Fj5sSdTyiNQgEIQgEe/AMSOD1MioF7ypiTNOe6wJHvAt748EIDcKMHAI1B1Bjj5szRTZTkGfUtYcFQeJ29lBzP4DnEcwzO0jBMEpKyoa57FECg96ZMVd0ged1JJ5amM6ZvzRUZtqGn1DeSIPCi8lUf9eJgPfnvPdVnSZeadyUpvLkKe6vIE+29vrHqbAA2j75X2c1mPSxUMZdNTXF6ie26pHMqDq2nDgDwvHu2cZKGIBsRrRuYfTguxP8Up9VBzFxYnn4Rre3Bzpm2fm2eZkw7stdJUgHuy05ADhe1rm2vkAAA0Xs4ythWBpeimSqibaz1AdXY9QCpIRfIeV7nWJvGIqSqmUTrMlO0t11V0YqwPkRqI0Dso2sDHCtHXELUHSXO0Amn2WHBZnTk3DQ2BC3Ii21GpWkwmtZ+Bksg9X7i/mYRKYpb5RuYeylyKBDq57aZ91brLB6gtvH+QQFLZewl8eqZNNL8U1wl7XsD4mI6AXJ9I2ZR0qUUtJUsbqIqoqjkqiyj4CKG+Tll8VM+fXOukodlLJ9tx3yOhCaekyL/gEIQgEIRHc+Zql5Po3qXAZrhJcu9t924C/QC7HyBgJFCPLhdfLxWTLnyjvS5iK6nyYXFxyPlyj1QCEIQCEIQCEIQCEIQCEIQGTNrtP82xitXq4f8ArRX/ALoh8Wn8ojDfmuIpOA7s6Spv1ZCVP5dz4xVkAhCOpgeXqvMDFaWRMmkcSo0HTeY91feYDlwjs4/lWty5b51TzJQOgYi6k66Bxdb6HS9440AhCEB08AwCqzHM7KllNNe1yBYADqzEhVHqREvrdjWL0q7wlJM6qkxbj3Na/uvFtZBpqbZ5gyVNQQhmKJ81rd5mcXloAdbhSFA67x0uYgeJ7fKt3PzemkJL5CbvOx8yVdQPS3vgKnrqKbh7mXOlvLccUdSpHqDrHniyse2qS80yeyr8OkzGAIWbLmGW6E80Yq5GtjY3BsLgxWzWvpw5QFhY6oqMuYc/OVUzpV/vl5h/QR+7JtnDZvmdvPBWklnXkZrD6inkPaI9BqbjvbP8rtnbBpdNvbqJiReYw4iWKfvbt/rFnAHrflF8YbQSsLlJIkoEly1Cqo5AfqeZJ1J1gKa+UFjy4dJkYXIARSBMdVFgJandlIANLbyk25bi9YoqJFtBxv8AeLEamoBupcqh5bidxLeqqD6kxHYBH6DaPyEBf+yfaytcEo8Qfdmjuy6hjpM6LMPJ+jcG597xVntcl1f7TqJlXLaXvseyv4TLXupuHge7Ym3Mm9jEMibZd2hzaSV80rpS1tHw7Kb4k5XlTOK2B06W03YC6NglOsnCJbLxeZNdvUNuf7UWLFirdlmZMIoUeTTVZlo79otPVEK0tm0Ko5O66mwsASQbkk70WgjiYLggjqID+oQj5z3MpSwUuQLhVtc+Q3iBf1IEB/FbVy6CW02awREBZmY2AA4kxlbajnds6VW8txTyrrJQ9D4nb7TW9wAHIkzvabQ5hzYSnzJpVKpuslZsti1uDTN1zvHoBoPM6mu8s5Arseq/mvYvJK2aa81ColoSbEg2JJsd0c7HkCQFr/Jzx2ZV08+jcMUkMHlvbQCYSWS/LvAsOu83SLijkZVy5IytTpTU62VdSx8TsfEznmxt7gABYACOvAIQhAIQhAIQhAIQhAIQhAVT8ojBvntBLqQNaeYLnok2yn84l/jGco2tjWGpjNPNp5ngmo0s+W8LXHmOI9IxniuHzMKnTJE0WeW7Iw81NjbqOh6QHf2dZNmZ0qhJBKylG/OmAeFb8By3zwHvNiAYu2v2j4NkRFo6YGZ2fd3KcAgHnvzCQGbqQWN+MZ/p8xVFJTNSSn7OU7FpgTQzLi1nbiVA03eGp0uY5MBpzCNqWEZuVqaf9F2g3TLqAArX6OCV+JBvwilNqGSzk2q3Vu1PNu8lz003lJ9pSR6gqedhDo6czHqidTCkeYXkqwdEbXcI07h4qLEgrw1va9jAcyP6lrvkC4Fza54D1PSP5hATnarnY5rqOzlEikkdyUvJraGYR1PK/AW0BJvBoQgEIQgNKfJ4kdlhbH26iY35Za/2xMs9Yn+xsPq54NmSS+6ftMN1PzERw9ilKaXB6W4sW7R/6pjbv5bGPDt+rfmuEsn+bNly/gTM/wC3AZjhCLZ2V5YoM90k2mnr2dTIbeSdLsrGW+o3gbiZZwRqLgFQCICpoRa+N7Ca+kuaabKqFA0B+jc+5rr+eIfXbPcVoTZ6Gef9NO0/GXvCAjEI6eK5fqsGVGqZEySHuFExd0m1r2VrNYXGtuYjmQCPrIqHpzdGZT1UkfpHyhAexsWqG4zpv9bf+Y882c03xMT6m8fOEB7KPFqig/4U6bLt7Dsv6GLb2S7VKmZUyqKumdqk0iXLmt41c6IGb64J01ubka2imI6mVgWraULx7eVb17RbQGz4QhAIQhAIQhAIQhAIR5MTxKThMszZ8xJUteLuQB5DXieg4mKezft2WVeXh0rfPDt5oIH8svQn1Yj0MBdM6cshSzsFUalmNgB5k8IguP7XcKwe4E4z3H1ZA3h/WSEPuYxnDH8zVmY23qqfMm63Ck2UH7KCyr7hH0wPKNfj9vm1NNmKeD7tk/ray/jAWZjG36fMuKWlloOTTWLm33V3QD7zEf2kyVzNTU+NyQLzAJFWq/UnILAnjYMtrX5bnNo92E7CcQqrGfMkyAeIuXYe5Ru/miyco7KZeAyKmmnVDVEqpXdeWUCqCD3XUXYhx1vyB5CwZhhHZzdlyblWqmUs7ipur2sHQ+Fl8j+BBHERyqfc317Te3Lje3bX3b67t9L24XgPnCLaptiL4pKSfR10mdKmLvIzIyXB6gFrHkQdQQQY+a7BcS5zqT+uZ/8AlAVTCLkkbAKlvHVyV+6jN+u7HXw75P8AJQ/T1kxx0lywh+LF/wBIChIn2StlFdmYq7qaaQde0mDUj7EvQt6mw84vzLmz3DcuENJp1MwaibM77A9QWvun7tolMBQm2PLdHk7DKalpls0yeHZ21eZ2ct1JY9AZo0FgL6DWKYA3tBFlbesxjGsQ7CWby6VTLvyMwm823pZUPmhjg7K8G/beJ0yHwS27eYeQWV39fIsFX+aA0/gVPLwCkp6d3VeylJLuxAuVUAnXzBit/lGVKzaCm3WDKai9wbjSW44j1ilM44x+8FdU1PKZMYr9wd2WP6AoiV4138tUB9mqmr8e0MBXcdrJ+ZJuVKqXVSdSujITYOh8Sn1/AgHlHFhAa+yznugzJLDyp6K1rtKdgrr1BUnX1Fx5xyc5bVKDLaEJMWonahZUpgRf7bi4QX9T5RleEB1cy5gqMz1D1NS+87aADwqo4Kg5KL/qTckk8qEID34Pg8/GmdJCGY6I00qOJVbb26OZ1vYanlHgixtgdQJOLop4vKmIPUDf/RDFibTNkKY6XqqHdl1B7zyjokw8yPYc/AnjYktAZ1hHrxTDJ2ETGk1Et5UxeKuLH1HUdCNDyjyQCJxsZwY4xi1PpdZN6hvLs7bn/wAhSIPGhvk65f8AmdLNrWHentuJ9yWSCR6uWB+4IC3YQhAIQhAIQhAIhO0jaLIyVL3QBNqXF0k34D25h5L0HFuA5kezaRnBMmUjTtGnP3JKHm9uJA13V4n3C4JEZVnTajMVRvMXnVE5/UszaAAfgANAPKA9OZsz1WaZva1U0udd1eCoDyRRoBoPM21JiZZM2OVuPhZlR/hZJ174vMYfZl6WHmxHWxiz9meyuTlgLUVIWbV6HXVZXkg5t1b4W1JsqAhuWdmGGZesVkCbMH8Wd3zccCARuqfMAGJiBaP2EAhCEBDdp2RkzrTboslRLuZMw8L80b7J/A2OuoOV8RoJuFzXkzkKTEO6yNxB/wCvW/AjWNtRBtpmzqTnSXvraXVILJN5MPYmW1K+fFeIvqCFHbNNo07JT7jAzaVzd5V9VPNpd9A1uXBrctCNMYBj1NmKUJ1NNWYh42Oqnoy8VbyMY+x3BZ+X5zSKmWZcxeR5jkVPBlNuIj8wXGqjApgm0015T9VPEdGHBh5EEQG1IRnnBdvVZSqFqaeVPt9ZSZbHzbRlv6AR3W+UDJ3dKKZvdDNFvju3/CAumKx2s7TpeW0alpWDVbCxI1EkHm3/ALnReXE6WDVnmrbNiGNgy5O7Syz/AJZJcjoZh1H8oUxW7He1PGAOxckk3J1JPOLKyxTNlzB51Qqk1WJMKOmUC7dmTaaVHHvG6+olnnESyTlp811cumTRfHNf2Jakb7fjYeZAi3Mk4jJzZjo7If4TD6dkpV5d0pK37X1uGYg9Al9RAfXKWwuRKlq+IO7zSLmVLbdRfIsO8x8wQPXjH02u5RkYFghl0qssuVUJOsWLasDKOrXNu+D6xcER/P8AhX7aw6rkAXZpTFR1dO+n5lEBjyEIn2znZhUZxtOYmTSg27UjV7cRLHPpvHQG/EgiAgMeiVRTZq7yy3K+0FJHxtGtMs5Aw7LQHY06lx/FmDfcm1r7x8PooA8ok8BhyEbNxzLNHj6lamnlzdLbzL3hf2XFmX3ERQ21HZM2Wlaqoy0ymGrodWlX53+snnxGl76mArzLuLvgFTJqpfilOHt1A8SnyIuPfGtsrZrpM0ylm001SSAWlkgOh5h14g358DyJEY4hAa+zrLwuplbuJmn3NbdqwVh13DcODp9XWMx50TDJU22GNPdLm7TbBfISxYPb7wB058YjsIDo5eweZj9TJpZXjmsFB6DizHyCgsfIGNj4Th8vCZMqRKFklIqKPJRYX6nrFP7Bcty8JUV1SyJNqAyU0tyAxlqR2jqpNzclRoNB5PF1wCEIQCEIQCEIQGavlBYm1XifYknckS1CjldxvsR6gqP5RHv+TjRyJ9XUTHsZ0uWDKB4gMSsxlHUDdW/RyOcSLbtkKbixGIUyl3RAk2UouSoJKuoGpIvYjoB0MUPRVkygdZsp2lzF1V0Yqw5aEajQ2gNuQjKEnarjMkWFY3vSW3+5DHxrNpmL1oIatmi/sbqH4ooIgNYz5606lnZVUcWYgD4mIpiu07CcL8VXLc9JV5n4oCo95jKtZXTsUYGbMmTX4AuxY69LkmJRgey/FcZsVpmlqfrziJY9d1u+R6KYC08R2+Ucq/YU0+YRw3yqA+8Fjb3Rx3+UE5OlAoHnPJ/7Yjy0GwCpmD6arkoeiIz/AIncj2P8nwgaV4J86e349qYD24Zt/kTDaoo5kse1LmB/wYJ+pizstZpo80IXpJyzLeJeDLfhvIbMOBsbWNtLxnPNeyPEcuqZoVaiUNS0m5KjqyEBvM2uBbUxEMDxmfgM5Z9O5SYvAjmOYYcCp5gwGus05Wpc1yuyqpYYa7rjR0J5o3LlpwNtQYz/AJ22PVuAFplODVSON0H0ij7SDU+q34EkCL02fZul5zpFnqN1wdybL9lwATbqpBuD524gxJoDDpFo/I19mTIeHZlJaop1Ln+Kt0fpqy23v5rxCajYJQue5UVKjoSjf2CAzvHXyzlqqzROEmlll203m4KgPN24KPxPAAnSL8wzYZhlI29NafO+yzhV/Iob80WJheFyMIliVTyklIPqooA9TbifM6wFDZ/ozszoZeH06nfrFJqKvgXC2DS0HEL3vg3PeMR/YhjS4NissPYLPVqck8i5Vk+Loq++L32oZT/e+heSoHbIe1kn7ag930ZSV6AkHlGTWDU7WN1ZTw4EEH4ggwG4IRB9k+d1zhSAOf8AEyQEmj2tO7MFuTc+hB5WvOIDIm0DBP3XxOfJ3AZYmdpLUghWlsd9V0INgDuGxHA8ImWFbdqujCo9JTGWoCqkoNLsBoAO8wAtYAAaRLPlCZW/aFOlfLW7yO5MtxMpjof5WPwdjyjPMBo7BNutBW2FRLm055tbtEHvXvn+iLFwfG6bG136adLmrzKMDbyYcVPkYxZH3oqyZQOJkmY8txwdGKkehBuIDbkfzNlicpVgCpBBBFwQdCCOYjO+UduFXhxCVqiol8N8WWYB/tf3gE9YvDLGaaTNMvtKWar2tvJwZL+2h1HA68DbQmAy7tIy1+6lfOp1B7PSZKJ/y31Ucbmxulzx3SYjEXZ8paiCzKKeBqyzZbHyQoyj87fjFJwCJrsuyQ2bqjemK3zWT3pzC92tqJaW1LN5cBfnYHmZHyfUZzqBJkjdQWM2cR3ZanmerGxsvE25AEjV2W8CkZbp0pqdd1EHE8WPNmPNif8AwLAAQGYNp1fV4rVGZPp51NKW0qRKmSygSWvhAFrXNrm1/LQCPHl/PuJZesJFTM3Bb6NzvpYcgr3Cjl3bGNeOgmAggEHiDENzHsuwvHgSZAkuf4kjuH1Kgbje9SYCGZV27yqghMQk9kf86Vdl/mQ3ZR6FvQRbuGYlJxaWs2RMSbLbg6EEeY04HqOIjK+0XIE/JExd5u0kTL9nOAtqOKuPqtz42I1HAgc3J2bqrKE4Tad9DbflHwOOjDr0PEQGxIRysr47KzLSyqqVfdmC9jxUgkMp8wwI87XjqwCEIQCIvmDZ7hmYWLz6ZO0OpmJdGJ6sUI3j968SiEBVs3YThkw3EyqUeyJiW/GWT+MdCi2M4RTeKVMmffmt/YViwoQHKwjLdHgv/LU0mUeG8iAMfVrXPvMdWEIBCEIBGbNvmWJWB1kufJAValWZkA0DoRvkdAQym3W/WNJxm75QWPpilclPLIIpkKsR/mOQXHuAUetxygPjsBxpsPxMSLncqUZCOW8gMxCfcrL/ADxpeMtbDaBq3F5DLwlLMmt5DcKD8zqPfGpYBCEIBCPxmCAkmwGpJj9gEUNt3yCZLHE6ZO63/MIOTcpgHQ/W87HW5IvmP5myxNBVgCpBBBFwQdCCOYgMaZXzBPyxUpUyGsynUcnU+JWHNT+GhFiAY1nlDM0jNlMlTIOh0ZDxRx4lbz194IPOKH2vbMzlpjV0qk0jHvLxMkk6A/YJ0B5cDyJi+zzOc3JdUJq3aU9lnSvaXqOW+Lkg+o4EwGtaqnSrRpcxQyOpVlPAqwsQR0INoyTtFyi+Tqx5JBMpu/Jc/WQ+ftL4T6XtYiNY4XiMrFpMufJYPLmKGVhzB8uIPIg6g3BjmZwyrT5upzIqF80ceJG6qf1HAwGOYRMc57N67KbMXlmbIFyJ8sErb7Y4yzbjfToTEOgEezCsUnYPNWdTzGlzF4Mpt7j1B5g6HnHjiRZcyPiGZCPm9O5Q2+lYbqW677WB9Bc+UB2M+bQmzrS00udL3Z8lnLsvhcMFAIHFTobjhwIOth+bPNmlTnFhMIMqlB704jxW4iUPrG+l+A14kWNo5K2JU2FFZtcwqZg17IC0oHzB1me+w11Uxa6IJYAAAAFgBwAHAAQHOy7gNPluQtPTIERdfNjzZjxZjbj6DgAI6cIQCEQzOu0qhyldHftZ4/gSyCQeW+eCcuOtjcAxQ+c9qNfmoNLLdjIOnYy9Ljo7cX04jRT0gJXt7ztIxjs6GnYTBKftJkxdV3gpUKp52DG5GnAcjankUuQACSdABzPK0dXLmWqvM0zs6WS0w8yNFXzdjovv48o0Hs42TyMqlaioIn1Q1Bt3JZ+wDqzfaPuA5h3NleATMt4bIkTtJh3pjr7Jclt31AsD53iWwhAIQhAIQhAIQhAIQhAIRFdoGcv3MkCcaabOB03lsEU8B2jalbk6HdI5cYz1nDadiGat5HmdlJOnYyrqCNfG1959DqCd3TgIC1dpu12VhKvTUDiZUeFpw1SV13Twd/TQHjcgiM8TJhmksxJJNySbkk8STzMfsmU09gqgszEKqgXJJ0AAGpN4v7ZPsm/ZLJW16gzhZpUjiJZ5M/Iv0HBeOptuh3di2SmytSmbPW1RUWZlI1RB4EPRtSx9QPqxYsIQCEIQEB22Zg/YeGTVU/SVH0C+jA9ofTcBHqwjgbFNoy4pLTD6p7T0G7Kdv4ijgpPtgaeYHUG/W205HmZtp0myCTOp94rKvo6tbeA6P3Rbrw6WzP3qZvrI6nzBVgfiCCIDb8Io/ZxtoFlpsTOvhWqA49O1A5/aHlccWN101QlWizJbK6MLq6kEEHgQRoRAftRIWqRpbqGRgVZWFwQRYgg6EERlfavkg5NqrS7mmnXaUTra3iQniStxrzBHO8asiqvlGsgw6SD4jULu9f8AhzN73W/UQEU+T7m9qWccNmteXNu8m/1XAuyjoGUE+q9WjQEY2yS7S8Roil975xJtbzmKLe/hGyYBHGrsp0GIMWm0dO7HizSlJPqbXjswgOPQ5UoMPYNKo6dGHBllID8bXjsQhAIQhAfxNmLJUsxCqoJLE2AA1JJPAWig9pW2OZWFqbDWKS9Q1QNGf/T9hfteI6W3ef32/Z3Z5n7MkNZVAaoI+sSAyp90Ahj1JA5G9V5Ty/NzRVSqWVoznVjwVRqzHyA+JsOcB8cFwepzFOEmnltNmtc2H4lmOii54kgaxeOTthsijAmYg/bPx7FCQg9W0Z/wHrFjZSyvTZTkCRTpYab7nxO3tOeZ8uA5WjtwHnoKGVhqCXJlpLReCIoUD3CPRCEAhCEAhCEAhCEAhCEAhCEB/E2Us5SrAMrAgqRcEHQgg8RFNZy2GrWzhMw+YkpHb6SVMvuoOZlkAm32T7iBoLohAQ3ImzijyaAyDtai1mnuNeGu4uoljjw16kxMoQgEIQgEIQgEV/tE2WU2brzpZEiqt/xAO69uAmLzPLeGvW9gIsCEBjrNOUK3Kr7tVJZReyzBqjcbbrjS+l7Gx6gR/GW821uWGvSz3lg6lOKHhxRrrfS17X842LPkrUKUdQykWKsLgjoQdDEDx3Y/hWLkssppDHW8ht0f0EFAPQCArak2910tbTKenduTDeX4jeN/daIJnHOFXnGaJtSw7oISWgsiA2vui5Othckk6DWwAFrVXyfUY/R1zKvRpIY/ETB+kdjLuwyhw5g9TMepI+rbcQ9LqCWP9VvKAhewbJb4jUriE1SJEkns7/xJmo06qupv7QA1sbaJj508hKVVSWqoigKqqAAANAABoBblH0gEIQgEIQgEIQgMgbSJbysUrhMvvfOJhF/ZZiU/IViT/J+rpdHiu65sZsl5afe3ke3l3ZbfpziZbdcgPiP/AKjTLvOqgT0UasqjuuOZIGh8gOhihZE5qdldGKspDKymxBBuCCNQQdbwG4IRTGRNt0qeqycSG44AHzhRdW83VRdD6Ajjooi3cOxGTiiCZImpNQ8GRgw+IPGA9UIQgEI+c+etOpZ2CqNSzGwHqToIr3M+16iw4iTR/wCLqGIRVlnubzEAXmcDx+rfpcQFjQj8S9hfjzt1j8gP6hCEAhCEAhCEAhCEAhCEAhCEAhCEAhCEAhCEAhCEAhCEAhCEAhCEAhCEAirM/wCxunx5mn0bLTzzqykfRufMDWWepAI+zc3i04QGO8x5Mr8tE/Oad1UfxAN5DrYd9br7jY+Ucakq5lE2/Kd5be0jFT8RrG3SLxHMWyJhmL3M6jkkniyruMfVks34wGY6TP2KUnhrqj+aYW/33j6z9ouLTxY1s8fdbdPxWxi9KrYphE7wpNl/dmn+/ej4yNh2FSjqah/Jpg/tQQGc8QxSfiZBnzpk0jgZjsx+LExM9kGU5+M19NP7F/m8qYJjTSLLeXdlAJ8R3wosL8ddIvjCdmuE4Sby6SWzdZl5mvUdoSB7hEsVQgAAsBoAID9hCEB//9k="/>
          <p:cNvSpPr>
            <a:spLocks noChangeAspect="1" noChangeArrowheads="1"/>
          </p:cNvSpPr>
          <p:nvPr/>
        </p:nvSpPr>
        <p:spPr bwMode="auto">
          <a:xfrm>
            <a:off x="155575" y="-1646238"/>
            <a:ext cx="5800725" cy="3438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data:image/jpeg;base64,/9j/4AAQSkZJRgABAQAAAQABAAD/2wCEAAkGBxIHEhQSEhQWFhUXGRsWGRUYGSIfIRwdGhscGhggGhsdHiggGx0sHRgcITEoJykuLi4vHB8zODMsNygtLisBCgoKBQUFDgUFDisZExkrKysrKysrKysrKysrKysrKysrKysrKysrKysrKysrKysrKysrKysrKysrKysrKysrK//AABEIAK0BJAMBIgACEQEDEQH/xAAcAAEAAwEBAQEBAAAAAAAAAAAABgcIBQQDAQL/xABGEAACAAQDBQUDCQYEBQUAAAABAgADBBEFBiEHEjFBURMiMmFxUoGRCBQjQmJyoaKxFRZDgpLCJFNzsjM0wcPRJWOjs9P/xAAUAQEAAAAAAAAAAAAAAAAAAAAA/8QAFBEBAAAAAAAAAAAAAAAAAAAAAP/aAAwDAQACEQMRAD8AvGEIQCEIQCEIQCEIQCEIQCEIQCEI+VVUpRo0yYyoii7OxAAA4kk6AQH1jh5lzdRZXW9VPVCdQnFz6It2t52t5xVO0DbZ4pGGehqWH/1Kf9zDrYcDFJ1VS9Y7TJjs7sbs7ksSepJ1JgNHU+3TC5swIyVKKTbtGlrujzIVy1vQE+UWTRVcuvlrNlOro43ldTcEHoYxHFxfJ8za1LPbDpjEy5oLyb/VmKLso6BlBPqvVjAaBhCEAhHwrq2Xh0tps51ly1F2djYAeZMUdnrbg80tJwwbq8DUuO8f9ND4R5trrwEBcmPZipMvJv1U9JQ4gMdTbjuqLs3uBiscd2901OStJTzJ3LfmHs19QAGYj13YoeoqJ2Kzd52ebNcgXYlmYnQDW5J5RYOWNi+I4yA87dpUOv0mr2/0xw9GKnygPpXbccUqL7gkShy3ZZJ+LsQfhHlpttOLyTdpkqZ5NKX+zdMT6m2A0ir9JVT2bmVVVHwIY/jEK2i7I5uVJJqpE3t5Ckb4K7roDoCbEh1voSLEXGlrkBM8m7cpWIOsmvlLJLEAT0P0dz7atqg87tx1sLmLjBvGHI2Bs4mPNwuiMzVuwTU9Ld38toCRwhCAQhCAQhCAQhCAQhCAQhCAQhCAQhCAi+ec9UuS0Vp5LTHvuSU8TW5m+ir5n3XirZnygZxPdopYXoZpJ+O6P0iE7YMQbEcXqixJEthKUdAgAsP5rn1JiGQGgMJ2/U03SppZsvzlsJg9TfcI914meGbT8IxLw1ctD0m3l297gA+4xkyEBsyVmigmi61lMR1E5D/dHmqc74ZSg71dTachOVj8FJMY8hAaQzFtxoKBSKVXqX5aGWnvZhvfBTfqIpTOGeq3N7f4iZaWDdZKd1F93Fj5sSdTyiNQgEIQgEe/AMSOD1MioF7ypiTNOe6wJHvAt748EIDcKMHAI1B1Bjj5szRTZTkGfUtYcFQeJ29lBzP4DnEcwzO0jBMEpKyoa57FECg96ZMVd0ged1JJ5amM6ZvzRUZtqGn1DeSIPCi8lUf9eJgPfnvPdVnSZeadyUpvLkKe6vIE+29vrHqbAA2j75X2c1mPSxUMZdNTXF6ie26pHMqDq2nDgDwvHu2cZKGIBsRrRuYfTguxP8Up9VBzFxYnn4Rre3Bzpm2fm2eZkw7stdJUgHuy05ADhe1rm2vkAAA0Xs4ythWBpeimSqibaz1AdXY9QCpIRfIeV7nWJvGIqSqmUTrMlO0t11V0YqwPkRqI0Dso2sDHCtHXELUHSXO0Amn2WHBZnTk3DQ2BC3Ii21GpWkwmtZ+Bksg9X7i/mYRKYpb5RuYeylyKBDq57aZ91brLB6gtvH+QQFLZewl8eqZNNL8U1wl7XsD4mI6AXJ9I2ZR0qUUtJUsbqIqoqjkqiyj4CKG+Tll8VM+fXOukodlLJ9tx3yOhCaekyL/gEIQgEIRHc+Zql5Po3qXAZrhJcu9t924C/QC7HyBgJFCPLhdfLxWTLnyjvS5iK6nyYXFxyPlyj1QCEIQCEIQCEIQCEIQCEIQGTNrtP82xitXq4f8ArRX/ALoh8Wn8ojDfmuIpOA7s6Spv1ZCVP5dz4xVkAhCOpgeXqvMDFaWRMmkcSo0HTeY91feYDlwjs4/lWty5b51TzJQOgYi6k66Bxdb6HS9440AhCEB08AwCqzHM7KllNNe1yBYADqzEhVHqREvrdjWL0q7wlJM6qkxbj3Na/uvFtZBpqbZ5gyVNQQhmKJ81rd5mcXloAdbhSFA67x0uYgeJ7fKt3PzemkJL5CbvOx8yVdQPS3vgKnrqKbh7mXOlvLccUdSpHqDrHniyse2qS80yeyr8OkzGAIWbLmGW6E80Yq5GtjY3BsLgxWzWvpw5QFhY6oqMuYc/OVUzpV/vl5h/QR+7JtnDZvmdvPBWklnXkZrD6inkPaI9BqbjvbP8rtnbBpdNvbqJiReYw4iWKfvbt/rFnAHrflF8YbQSsLlJIkoEly1Cqo5AfqeZJ1J1gKa+UFjy4dJkYXIARSBMdVFgJandlIANLbyk25bi9YoqJFtBxv8AeLEamoBupcqh5bidxLeqqD6kxHYBH6DaPyEBf+yfaytcEo8Qfdmjuy6hjpM6LMPJ+jcG597xVntcl1f7TqJlXLaXvseyv4TLXupuHge7Ym3Mm9jEMibZd2hzaSV80rpS1tHw7Kb4k5XlTOK2B06W03YC6NglOsnCJbLxeZNdvUNuf7UWLFirdlmZMIoUeTTVZlo79otPVEK0tm0Ko5O66mwsASQbkk70WgjiYLggjqID+oQj5z3MpSwUuQLhVtc+Q3iBf1IEB/FbVy6CW02awREBZmY2AA4kxlbajnds6VW8txTyrrJQ9D4nb7TW9wAHIkzvabQ5hzYSnzJpVKpuslZsti1uDTN1zvHoBoPM6mu8s5Arseq/mvYvJK2aa81ColoSbEg2JJsd0c7HkCQFr/Jzx2ZV08+jcMUkMHlvbQCYSWS/LvAsOu83SLijkZVy5IytTpTU62VdSx8TsfEznmxt7gABYACOvAIQhAIQhAIQhAIQhAIQhAVT8ojBvntBLqQNaeYLnok2yn84l/jGco2tjWGpjNPNp5ngmo0s+W8LXHmOI9IxniuHzMKnTJE0WeW7Iw81NjbqOh6QHf2dZNmZ0qhJBKylG/OmAeFb8By3zwHvNiAYu2v2j4NkRFo6YGZ2fd3KcAgHnvzCQGbqQWN+MZ/p8xVFJTNSSn7OU7FpgTQzLi1nbiVA03eGp0uY5MBpzCNqWEZuVqaf9F2g3TLqAArX6OCV+JBvwilNqGSzk2q3Vu1PNu8lz003lJ9pSR6gqedhDo6czHqidTCkeYXkqwdEbXcI07h4qLEgrw1va9jAcyP6lrvkC4Fza54D1PSP5hATnarnY5rqOzlEikkdyUvJraGYR1PK/AW0BJvBoQgEIQgNKfJ4kdlhbH26iY35Za/2xMs9Yn+xsPq54NmSS+6ftMN1PzERw9ilKaXB6W4sW7R/6pjbv5bGPDt+rfmuEsn+bNly/gTM/wC3AZjhCLZ2V5YoM90k2mnr2dTIbeSdLsrGW+o3gbiZZwRqLgFQCICpoRa+N7Ca+kuaabKqFA0B+jc+5rr+eIfXbPcVoTZ6Gef9NO0/GXvCAjEI6eK5fqsGVGqZEySHuFExd0m1r2VrNYXGtuYjmQCPrIqHpzdGZT1UkfpHyhAexsWqG4zpv9bf+Y882c03xMT6m8fOEB7KPFqig/4U6bLt7Dsv6GLb2S7VKmZUyqKumdqk0iXLmt41c6IGb64J01ubka2imI6mVgWraULx7eVb17RbQGz4QhAIQhAIQhAIQhAIR5MTxKThMszZ8xJUteLuQB5DXieg4mKezft2WVeXh0rfPDt5oIH8svQn1Yj0MBdM6cshSzsFUalmNgB5k8IguP7XcKwe4E4z3H1ZA3h/WSEPuYxnDH8zVmY23qqfMm63Ck2UH7KCyr7hH0wPKNfj9vm1NNmKeD7tk/ray/jAWZjG36fMuKWlloOTTWLm33V3QD7zEf2kyVzNTU+NyQLzAJFWq/UnILAnjYMtrX5bnNo92E7CcQqrGfMkyAeIuXYe5Ru/miyco7KZeAyKmmnVDVEqpXdeWUCqCD3XUXYhx1vyB5CwZhhHZzdlyblWqmUs7ipur2sHQ+Fl8j+BBHERyqfc317Te3Lje3bX3b67t9L24XgPnCLaptiL4pKSfR10mdKmLvIzIyXB6gFrHkQdQQQY+a7BcS5zqT+uZ/8AlAVTCLkkbAKlvHVyV+6jN+u7HXw75P8AJQ/T1kxx0lywh+LF/wBIChIn2StlFdmYq7qaaQde0mDUj7EvQt6mw84vzLmz3DcuENJp1MwaibM77A9QWvun7tolMBQm2PLdHk7DKalpls0yeHZ21eZ2ct1JY9AZo0FgL6DWKYA3tBFlbesxjGsQ7CWby6VTLvyMwm823pZUPmhjg7K8G/beJ0yHwS27eYeQWV39fIsFX+aA0/gVPLwCkp6d3VeylJLuxAuVUAnXzBit/lGVKzaCm3WDKai9wbjSW44j1ilM44x+8FdU1PKZMYr9wd2WP6AoiV4138tUB9mqmr8e0MBXcdrJ+ZJuVKqXVSdSujITYOh8Sn1/AgHlHFhAa+yznugzJLDyp6K1rtKdgrr1BUnX1Fx5xyc5bVKDLaEJMWonahZUpgRf7bi4QX9T5RleEB1cy5gqMz1D1NS+87aADwqo4Kg5KL/qTckk8qEID34Pg8/GmdJCGY6I00qOJVbb26OZ1vYanlHgixtgdQJOLop4vKmIPUDf/RDFibTNkKY6XqqHdl1B7zyjokw8yPYc/AnjYktAZ1hHrxTDJ2ETGk1Et5UxeKuLH1HUdCNDyjyQCJxsZwY4xi1PpdZN6hvLs7bn/wAhSIPGhvk65f8AmdLNrWHentuJ9yWSCR6uWB+4IC3YQhAIQhAIQhAIhO0jaLIyVL3QBNqXF0k34D25h5L0HFuA5kezaRnBMmUjTtGnP3JKHm9uJA13V4n3C4JEZVnTajMVRvMXnVE5/UszaAAfgANAPKA9OZsz1WaZva1U0udd1eCoDyRRoBoPM21JiZZM2OVuPhZlR/hZJ174vMYfZl6WHmxHWxiz9meyuTlgLUVIWbV6HXVZXkg5t1b4W1JsqAhuWdmGGZesVkCbMH8Wd3zccCARuqfMAGJiBaP2EAhCEBDdp2RkzrTboslRLuZMw8L80b7J/A2OuoOV8RoJuFzXkzkKTEO6yNxB/wCvW/AjWNtRBtpmzqTnSXvraXVILJN5MPYmW1K+fFeIvqCFHbNNo07JT7jAzaVzd5V9VPNpd9A1uXBrctCNMYBj1NmKUJ1NNWYh42Oqnoy8VbyMY+x3BZ+X5zSKmWZcxeR5jkVPBlNuIj8wXGqjApgm0015T9VPEdGHBh5EEQG1IRnnBdvVZSqFqaeVPt9ZSZbHzbRlv6AR3W+UDJ3dKKZvdDNFvju3/CAumKx2s7TpeW0alpWDVbCxI1EkHm3/ALnReXE6WDVnmrbNiGNgy5O7Syz/AJZJcjoZh1H8oUxW7He1PGAOxckk3J1JPOLKyxTNlzB51Qqk1WJMKOmUC7dmTaaVHHvG6+olnnESyTlp811cumTRfHNf2Jakb7fjYeZAi3Mk4jJzZjo7If4TD6dkpV5d0pK37X1uGYg9Al9RAfXKWwuRKlq+IO7zSLmVLbdRfIsO8x8wQPXjH02u5RkYFghl0qssuVUJOsWLasDKOrXNu+D6xcER/P8AhX7aw6rkAXZpTFR1dO+n5lEBjyEIn2znZhUZxtOYmTSg27UjV7cRLHPpvHQG/EgiAgMeiVRTZq7yy3K+0FJHxtGtMs5Aw7LQHY06lx/FmDfcm1r7x8PooA8ok8BhyEbNxzLNHj6lamnlzdLbzL3hf2XFmX3ERQ21HZM2Wlaqoy0ymGrodWlX53+snnxGl76mArzLuLvgFTJqpfilOHt1A8SnyIuPfGtsrZrpM0ylm001SSAWlkgOh5h14g358DyJEY4hAa+zrLwuplbuJmn3NbdqwVh13DcODp9XWMx50TDJU22GNPdLm7TbBfISxYPb7wB058YjsIDo5eweZj9TJpZXjmsFB6DizHyCgsfIGNj4Th8vCZMqRKFklIqKPJRYX6nrFP7Bcty8JUV1SyJNqAyU0tyAxlqR2jqpNzclRoNB5PF1wCEIQCEIQCEIQGavlBYm1XifYknckS1CjldxvsR6gqP5RHv+TjRyJ9XUTHsZ0uWDKB4gMSsxlHUDdW/RyOcSLbtkKbixGIUyl3RAk2UouSoJKuoGpIvYjoB0MUPRVkygdZsp2lzF1V0Yqw5aEajQ2gNuQjKEnarjMkWFY3vSW3+5DHxrNpmL1oIatmi/sbqH4ooIgNYz5606lnZVUcWYgD4mIpiu07CcL8VXLc9JV5n4oCo95jKtZXTsUYGbMmTX4AuxY69LkmJRgey/FcZsVpmlqfrziJY9d1u+R6KYC08R2+Ucq/YU0+YRw3yqA+8Fjb3Rx3+UE5OlAoHnPJ/7Yjy0GwCpmD6arkoeiIz/AIncj2P8nwgaV4J86e349qYD24Zt/kTDaoo5kse1LmB/wYJ+pizstZpo80IXpJyzLeJeDLfhvIbMOBsbWNtLxnPNeyPEcuqZoVaiUNS0m5KjqyEBvM2uBbUxEMDxmfgM5Z9O5SYvAjmOYYcCp5gwGus05Wpc1yuyqpYYa7rjR0J5o3LlpwNtQYz/AJ22PVuAFplODVSON0H0ij7SDU+q34EkCL02fZul5zpFnqN1wdybL9lwATbqpBuD524gxJoDDpFo/I19mTIeHZlJaop1Ln+Kt0fpqy23v5rxCajYJQue5UVKjoSjf2CAzvHXyzlqqzROEmlll203m4KgPN24KPxPAAnSL8wzYZhlI29NafO+yzhV/Iob80WJheFyMIliVTyklIPqooA9TbifM6wFDZ/ozszoZeH06nfrFJqKvgXC2DS0HEL3vg3PeMR/YhjS4NissPYLPVqck8i5Vk+Loq++L32oZT/e+heSoHbIe1kn7ag930ZSV6AkHlGTWDU7WN1ZTw4EEH4ggwG4IRB9k+d1zhSAOf8AEyQEmj2tO7MFuTc+hB5WvOIDIm0DBP3XxOfJ3AZYmdpLUghWlsd9V0INgDuGxHA8ImWFbdqujCo9JTGWoCqkoNLsBoAO8wAtYAAaRLPlCZW/aFOlfLW7yO5MtxMpjof5WPwdjyjPMBo7BNutBW2FRLm055tbtEHvXvn+iLFwfG6bG136adLmrzKMDbyYcVPkYxZH3oqyZQOJkmY8txwdGKkehBuIDbkfzNlicpVgCpBBBFwQdCCOYjO+UduFXhxCVqiol8N8WWYB/tf3gE9YvDLGaaTNMvtKWar2tvJwZL+2h1HA68DbQmAy7tIy1+6lfOp1B7PSZKJ/y31Ucbmxulzx3SYjEXZ8paiCzKKeBqyzZbHyQoyj87fjFJwCJrsuyQ2bqjemK3zWT3pzC92tqJaW1LN5cBfnYHmZHyfUZzqBJkjdQWM2cR3ZanmerGxsvE25AEjV2W8CkZbp0pqdd1EHE8WPNmPNif8AwLAAQGYNp1fV4rVGZPp51NKW0qRKmSygSWvhAFrXNrm1/LQCPHl/PuJZesJFTM3Bb6NzvpYcgr3Cjl3bGNeOgmAggEHiDENzHsuwvHgSZAkuf4kjuH1Kgbje9SYCGZV27yqghMQk9kf86Vdl/mQ3ZR6FvQRbuGYlJxaWs2RMSbLbg6EEeY04HqOIjK+0XIE/JExd5u0kTL9nOAtqOKuPqtz42I1HAgc3J2bqrKE4Tad9DbflHwOOjDr0PEQGxIRysr47KzLSyqqVfdmC9jxUgkMp8wwI87XjqwCEIQCIvmDZ7hmYWLz6ZO0OpmJdGJ6sUI3j968SiEBVs3YThkw3EyqUeyJiW/GWT+MdCi2M4RTeKVMmffmt/YViwoQHKwjLdHgv/LU0mUeG8iAMfVrXPvMdWEIBCEIBGbNvmWJWB1kufJAValWZkA0DoRvkdAQym3W/WNJxm75QWPpilclPLIIpkKsR/mOQXHuAUetxygPjsBxpsPxMSLncqUZCOW8gMxCfcrL/ADxpeMtbDaBq3F5DLwlLMmt5DcKD8zqPfGpYBCEIBCPxmCAkmwGpJj9gEUNt3yCZLHE6ZO63/MIOTcpgHQ/W87HW5IvmP5myxNBVgCpBBBFwQdCCOYgMaZXzBPyxUpUyGsynUcnU+JWHNT+GhFiAY1nlDM0jNlMlTIOh0ZDxRx4lbz194IPOKH2vbMzlpjV0qk0jHvLxMkk6A/YJ0B5cDyJi+zzOc3JdUJq3aU9lnSvaXqOW+Lkg+o4EwGtaqnSrRpcxQyOpVlPAqwsQR0INoyTtFyi+Tqx5JBMpu/Jc/WQ+ftL4T6XtYiNY4XiMrFpMufJYPLmKGVhzB8uIPIg6g3BjmZwyrT5upzIqF80ceJG6qf1HAwGOYRMc57N67KbMXlmbIFyJ8sErb7Y4yzbjfToTEOgEezCsUnYPNWdTzGlzF4Mpt7j1B5g6HnHjiRZcyPiGZCPm9O5Q2+lYbqW677WB9Bc+UB2M+bQmzrS00udL3Z8lnLsvhcMFAIHFTobjhwIOth+bPNmlTnFhMIMqlB704jxW4iUPrG+l+A14kWNo5K2JU2FFZtcwqZg17IC0oHzB1me+w11Uxa6IJYAAAAFgBwAHAAQHOy7gNPluQtPTIERdfNjzZjxZjbj6DgAI6cIQCEQzOu0qhyldHftZ4/gSyCQeW+eCcuOtjcAxQ+c9qNfmoNLLdjIOnYy9Ljo7cX04jRT0gJXt7ztIxjs6GnYTBKftJkxdV3gpUKp52DG5GnAcjankUuQACSdABzPK0dXLmWqvM0zs6WS0w8yNFXzdjovv48o0Hs42TyMqlaioIn1Q1Bt3JZ+wDqzfaPuA5h3NleATMt4bIkTtJh3pjr7Jclt31AsD53iWwhAIQhAIQhAIQhAIQhAIRFdoGcv3MkCcaabOB03lsEU8B2jalbk6HdI5cYz1nDadiGat5HmdlJOnYyrqCNfG1959DqCd3TgIC1dpu12VhKvTUDiZUeFpw1SV13Twd/TQHjcgiM8TJhmksxJJNySbkk8STzMfsmU09gqgszEKqgXJJ0AAGpN4v7ZPsm/ZLJW16gzhZpUjiJZ5M/Iv0HBeOptuh3di2SmytSmbPW1RUWZlI1RB4EPRtSx9QPqxYsIQCEIQEB22Zg/YeGTVU/SVH0C+jA9ofTcBHqwjgbFNoy4pLTD6p7T0G7Kdv4ijgpPtgaeYHUG/W205HmZtp0myCTOp94rKvo6tbeA6P3Rbrw6WzP3qZvrI6nzBVgfiCCIDb8Io/ZxtoFlpsTOvhWqA49O1A5/aHlccWN101QlWizJbK6MLq6kEEHgQRoRAftRIWqRpbqGRgVZWFwQRYgg6EERlfavkg5NqrS7mmnXaUTra3iQniStxrzBHO8asiqvlGsgw6SD4jULu9f8AhzN73W/UQEU+T7m9qWccNmteXNu8m/1XAuyjoGUE+q9WjQEY2yS7S8Roil975xJtbzmKLe/hGyYBHGrsp0GIMWm0dO7HizSlJPqbXjswgOPQ5UoMPYNKo6dGHBllID8bXjsQhAIQhAfxNmLJUsxCqoJLE2AA1JJPAWig9pW2OZWFqbDWKS9Q1QNGf/T9hfteI6W3ef32/Z3Z5n7MkNZVAaoI+sSAyp90Ahj1JA5G9V5Ty/NzRVSqWVoznVjwVRqzHyA+JsOcB8cFwepzFOEmnltNmtc2H4lmOii54kgaxeOTthsijAmYg/bPx7FCQg9W0Z/wHrFjZSyvTZTkCRTpYab7nxO3tOeZ8uA5WjtwHnoKGVhqCXJlpLReCIoUD3CPRCEAhCEAhCEAhCEAhCEAhCEB/E2Us5SrAMrAgqRcEHQgg8RFNZy2GrWzhMw+YkpHb6SVMvuoOZlkAm32T7iBoLohAQ3ImzijyaAyDtai1mnuNeGu4uoljjw16kxMoQgEIQgEIQgEV/tE2WU2brzpZEiqt/xAO69uAmLzPLeGvW9gIsCEBjrNOUK3Kr7tVJZReyzBqjcbbrjS+l7Gx6gR/GW821uWGvSz3lg6lOKHhxRrrfS17X842LPkrUKUdQykWKsLgjoQdDEDx3Y/hWLkssppDHW8ht0f0EFAPQCArak2910tbTKenduTDeX4jeN/daIJnHOFXnGaJtSw7oISWgsiA2vui5Othckk6DWwAFrVXyfUY/R1zKvRpIY/ETB+kdjLuwyhw5g9TMepI+rbcQ9LqCWP9VvKAhewbJb4jUriE1SJEkns7/xJmo06qupv7QA1sbaJj508hKVVSWqoigKqqAAANAABoBblH0gEIQgEIQgEIQgMgbSJbysUrhMvvfOJhF/ZZiU/IViT/J+rpdHiu65sZsl5afe3ke3l3ZbfpziZbdcgPiP/AKjTLvOqgT0UasqjuuOZIGh8gOhihZE5qdldGKspDKymxBBuCCNQQdbwG4IRTGRNt0qeqycSG44AHzhRdW83VRdD6Ajjooi3cOxGTiiCZImpNQ8GRgw+IPGA9UIQgEI+c+etOpZ2CqNSzGwHqToIr3M+16iw4iTR/wCLqGIRVlnubzEAXmcDx+rfpcQFjQj8S9hfjzt1j8gP6hCEAhCEAhCEAhCEAhCEAhCEAhCEAhCEAhCEAhCEAhCEAhCEAhCEAhCEAirM/wCxunx5mn0bLTzzqykfRufMDWWepAI+zc3i04QGO8x5Mr8tE/Oad1UfxAN5DrYd9br7jY+Ucakq5lE2/Kd5be0jFT8RrG3SLxHMWyJhmL3M6jkkniyruMfVks34wGY6TP2KUnhrqj+aYW/33j6z9ouLTxY1s8fdbdPxWxi9KrYphE7wpNl/dmn+/ej4yNh2FSjqah/Jpg/tQQGc8QxSfiZBnzpk0jgZjsx+LExM9kGU5+M19NP7F/m8qYJjTSLLeXdlAJ8R3wosL8ddIvjCdmuE4Sby6SWzdZl5mvUdoSB7hEsVQgAAsBoAID9hCEB//9k="/>
          <p:cNvSpPr>
            <a:spLocks noChangeAspect="1" noChangeArrowheads="1"/>
          </p:cNvSpPr>
          <p:nvPr/>
        </p:nvSpPr>
        <p:spPr bwMode="auto">
          <a:xfrm>
            <a:off x="155575" y="-1646238"/>
            <a:ext cx="5800725" cy="3438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data:image/jpeg;base64,/9j/4AAQSkZJRgABAQAAAQABAAD/2wCEAAkGBxIHEhQSEhQWFhUXGRsWGRUYGSIfIRwdGhscGhggGhsdHiggGx0sHRgcITEoJykuLi4vHB8zODMsNygtLisBCgoKBQUFDgUFDisZExkrKysrKysrKysrKysrKysrKysrKysrKysrKysrKysrKysrKysrKysrKysrKysrKysrK//AABEIAK0BJAMBIgACEQEDEQH/xAAcAAEAAwEBAQEBAAAAAAAAAAAABgcIBQQDAQL/xABGEAACAAQDBQUDCQYEBQUAAAABAgADBBEFBiEHEjFBURMiMmFxUoGRCBQjQmJyoaKxFRZDgpLCJFNzsjM0wcPRJWOjs9P/xAAUAQEAAAAAAAAAAAAAAAAAAAAA/8QAFBEBAAAAAAAAAAAAAAAAAAAAAP/aAAwDAQACEQMRAD8AvGEIQCEIQCEIQCEIQCEIQCEIQCEI+VVUpRo0yYyoii7OxAAA4kk6AQH1jh5lzdRZXW9VPVCdQnFz6It2t52t5xVO0DbZ4pGGehqWH/1Kf9zDrYcDFJ1VS9Y7TJjs7sbs7ksSepJ1JgNHU+3TC5swIyVKKTbtGlrujzIVy1vQE+UWTRVcuvlrNlOro43ldTcEHoYxHFxfJ8za1LPbDpjEy5oLyb/VmKLso6BlBPqvVjAaBhCEAhHwrq2Xh0tps51ly1F2djYAeZMUdnrbg80tJwwbq8DUuO8f9ND4R5trrwEBcmPZipMvJv1U9JQ4gMdTbjuqLs3uBiscd2901OStJTzJ3LfmHs19QAGYj13YoeoqJ2Kzd52ebNcgXYlmYnQDW5J5RYOWNi+I4yA87dpUOv0mr2/0xw9GKnygPpXbccUqL7gkShy3ZZJ+LsQfhHlpttOLyTdpkqZ5NKX+zdMT6m2A0ir9JVT2bmVVVHwIY/jEK2i7I5uVJJqpE3t5Ckb4K7roDoCbEh1voSLEXGlrkBM8m7cpWIOsmvlLJLEAT0P0dz7atqg87tx1sLmLjBvGHI2Bs4mPNwuiMzVuwTU9Ld38toCRwhCAQhCAQhCAQhCAQhCAQhCAQhCAQhCAi+ec9UuS0Vp5LTHvuSU8TW5m+ir5n3XirZnygZxPdopYXoZpJ+O6P0iE7YMQbEcXqixJEthKUdAgAsP5rn1JiGQGgMJ2/U03SppZsvzlsJg9TfcI914meGbT8IxLw1ctD0m3l297gA+4xkyEBsyVmigmi61lMR1E5D/dHmqc74ZSg71dTachOVj8FJMY8hAaQzFtxoKBSKVXqX5aGWnvZhvfBTfqIpTOGeq3N7f4iZaWDdZKd1F93Fj5sSdTyiNQgEIQgEe/AMSOD1MioF7ypiTNOe6wJHvAt748EIDcKMHAI1B1Bjj5szRTZTkGfUtYcFQeJ29lBzP4DnEcwzO0jBMEpKyoa57FECg96ZMVd0ged1JJ5amM6ZvzRUZtqGn1DeSIPCi8lUf9eJgPfnvPdVnSZeadyUpvLkKe6vIE+29vrHqbAA2j75X2c1mPSxUMZdNTXF6ie26pHMqDq2nDgDwvHu2cZKGIBsRrRuYfTguxP8Up9VBzFxYnn4Rre3Bzpm2fm2eZkw7stdJUgHuy05ADhe1rm2vkAAA0Xs4ythWBpeimSqibaz1AdXY9QCpIRfIeV7nWJvGIqSqmUTrMlO0t11V0YqwPkRqI0Dso2sDHCtHXELUHSXO0Amn2WHBZnTk3DQ2BC3Ii21GpWkwmtZ+Bksg9X7i/mYRKYpb5RuYeylyKBDq57aZ91brLB6gtvH+QQFLZewl8eqZNNL8U1wl7XsD4mI6AXJ9I2ZR0qUUtJUsbqIqoqjkqiyj4CKG+Tll8VM+fXOukodlLJ9tx3yOhCaekyL/gEIQgEIRHc+Zql5Po3qXAZrhJcu9t924C/QC7HyBgJFCPLhdfLxWTLnyjvS5iK6nyYXFxyPlyj1QCEIQCEIQCEIQCEIQCEIQGTNrtP82xitXq4f8ArRX/ALoh8Wn8ojDfmuIpOA7s6Spv1ZCVP5dz4xVkAhCOpgeXqvMDFaWRMmkcSo0HTeY91feYDlwjs4/lWty5b51TzJQOgYi6k66Bxdb6HS9440AhCEB08AwCqzHM7KllNNe1yBYADqzEhVHqREvrdjWL0q7wlJM6qkxbj3Na/uvFtZBpqbZ5gyVNQQhmKJ81rd5mcXloAdbhSFA67x0uYgeJ7fKt3PzemkJL5CbvOx8yVdQPS3vgKnrqKbh7mXOlvLccUdSpHqDrHniyse2qS80yeyr8OkzGAIWbLmGW6E80Yq5GtjY3BsLgxWzWvpw5QFhY6oqMuYc/OVUzpV/vl5h/QR+7JtnDZvmdvPBWklnXkZrD6inkPaI9BqbjvbP8rtnbBpdNvbqJiReYw4iWKfvbt/rFnAHrflF8YbQSsLlJIkoEly1Cqo5AfqeZJ1J1gKa+UFjy4dJkYXIARSBMdVFgJandlIANLbyk25bi9YoqJFtBxv8AeLEamoBupcqh5bidxLeqqD6kxHYBH6DaPyEBf+yfaytcEo8Qfdmjuy6hjpM6LMPJ+jcG597xVntcl1f7TqJlXLaXvseyv4TLXupuHge7Ym3Mm9jEMibZd2hzaSV80rpS1tHw7Kb4k5XlTOK2B06W03YC6NglOsnCJbLxeZNdvUNuf7UWLFirdlmZMIoUeTTVZlo79otPVEK0tm0Ko5O66mwsASQbkk70WgjiYLggjqID+oQj5z3MpSwUuQLhVtc+Q3iBf1IEB/FbVy6CW02awREBZmY2AA4kxlbajnds6VW8txTyrrJQ9D4nb7TW9wAHIkzvabQ5hzYSnzJpVKpuslZsti1uDTN1zvHoBoPM6mu8s5Arseq/mvYvJK2aa81ColoSbEg2JJsd0c7HkCQFr/Jzx2ZV08+jcMUkMHlvbQCYSWS/LvAsOu83SLijkZVy5IytTpTU62VdSx8TsfEznmxt7gABYACOvAIQhAIQhAIQhAIQhAIQhAVT8ojBvntBLqQNaeYLnok2yn84l/jGco2tjWGpjNPNp5ngmo0s+W8LXHmOI9IxniuHzMKnTJE0WeW7Iw81NjbqOh6QHf2dZNmZ0qhJBKylG/OmAeFb8By3zwHvNiAYu2v2j4NkRFo6YGZ2fd3KcAgHnvzCQGbqQWN+MZ/p8xVFJTNSSn7OU7FpgTQzLi1nbiVA03eGp0uY5MBpzCNqWEZuVqaf9F2g3TLqAArX6OCV+JBvwilNqGSzk2q3Vu1PNu8lz003lJ9pSR6gqedhDo6czHqidTCkeYXkqwdEbXcI07h4qLEgrw1va9jAcyP6lrvkC4Fza54D1PSP5hATnarnY5rqOzlEikkdyUvJraGYR1PK/AW0BJvBoQgEIQgNKfJ4kdlhbH26iY35Za/2xMs9Yn+xsPq54NmSS+6ftMN1PzERw9ilKaXB6W4sW7R/6pjbv5bGPDt+rfmuEsn+bNly/gTM/wC3AZjhCLZ2V5YoM90k2mnr2dTIbeSdLsrGW+o3gbiZZwRqLgFQCICpoRa+N7Ca+kuaabKqFA0B+jc+5rr+eIfXbPcVoTZ6Gef9NO0/GXvCAjEI6eK5fqsGVGqZEySHuFExd0m1r2VrNYXGtuYjmQCPrIqHpzdGZT1UkfpHyhAexsWqG4zpv9bf+Y882c03xMT6m8fOEB7KPFqig/4U6bLt7Dsv6GLb2S7VKmZUyqKumdqk0iXLmt41c6IGb64J01ubka2imI6mVgWraULx7eVb17RbQGz4QhAIQhAIQhAIQhAIR5MTxKThMszZ8xJUteLuQB5DXieg4mKezft2WVeXh0rfPDt5oIH8svQn1Yj0MBdM6cshSzsFUalmNgB5k8IguP7XcKwe4E4z3H1ZA3h/WSEPuYxnDH8zVmY23qqfMm63Ck2UH7KCyr7hH0wPKNfj9vm1NNmKeD7tk/ray/jAWZjG36fMuKWlloOTTWLm33V3QD7zEf2kyVzNTU+NyQLzAJFWq/UnILAnjYMtrX5bnNo92E7CcQqrGfMkyAeIuXYe5Ru/miyco7KZeAyKmmnVDVEqpXdeWUCqCD3XUXYhx1vyB5CwZhhHZzdlyblWqmUs7ipur2sHQ+Fl8j+BBHERyqfc317Te3Lje3bX3b67t9L24XgPnCLaptiL4pKSfR10mdKmLvIzIyXB6gFrHkQdQQQY+a7BcS5zqT+uZ/8AlAVTCLkkbAKlvHVyV+6jN+u7HXw75P8AJQ/T1kxx0lywh+LF/wBIChIn2StlFdmYq7qaaQde0mDUj7EvQt6mw84vzLmz3DcuENJp1MwaibM77A9QWvun7tolMBQm2PLdHk7DKalpls0yeHZ21eZ2ct1JY9AZo0FgL6DWKYA3tBFlbesxjGsQ7CWby6VTLvyMwm823pZUPmhjg7K8G/beJ0yHwS27eYeQWV39fIsFX+aA0/gVPLwCkp6d3VeylJLuxAuVUAnXzBit/lGVKzaCm3WDKai9wbjSW44j1ilM44x+8FdU1PKZMYr9wd2WP6AoiV4138tUB9mqmr8e0MBXcdrJ+ZJuVKqXVSdSujITYOh8Sn1/AgHlHFhAa+yznugzJLDyp6K1rtKdgrr1BUnX1Fx5xyc5bVKDLaEJMWonahZUpgRf7bi4QX9T5RleEB1cy5gqMz1D1NS+87aADwqo4Kg5KL/qTckk8qEID34Pg8/GmdJCGY6I00qOJVbb26OZ1vYanlHgixtgdQJOLop4vKmIPUDf/RDFibTNkKY6XqqHdl1B7zyjokw8yPYc/AnjYktAZ1hHrxTDJ2ETGk1Et5UxeKuLH1HUdCNDyjyQCJxsZwY4xi1PpdZN6hvLs7bn/wAhSIPGhvk65f8AmdLNrWHentuJ9yWSCR6uWB+4IC3YQhAIQhAIQhAIhO0jaLIyVL3QBNqXF0k34D25h5L0HFuA5kezaRnBMmUjTtGnP3JKHm9uJA13V4n3C4JEZVnTajMVRvMXnVE5/UszaAAfgANAPKA9OZsz1WaZva1U0udd1eCoDyRRoBoPM21JiZZM2OVuPhZlR/hZJ174vMYfZl6WHmxHWxiz9meyuTlgLUVIWbV6HXVZXkg5t1b4W1JsqAhuWdmGGZesVkCbMH8Wd3zccCARuqfMAGJiBaP2EAhCEBDdp2RkzrTboslRLuZMw8L80b7J/A2OuoOV8RoJuFzXkzkKTEO6yNxB/wCvW/AjWNtRBtpmzqTnSXvraXVILJN5MPYmW1K+fFeIvqCFHbNNo07JT7jAzaVzd5V9VPNpd9A1uXBrctCNMYBj1NmKUJ1NNWYh42Oqnoy8VbyMY+x3BZ+X5zSKmWZcxeR5jkVPBlNuIj8wXGqjApgm0015T9VPEdGHBh5EEQG1IRnnBdvVZSqFqaeVPt9ZSZbHzbRlv6AR3W+UDJ3dKKZvdDNFvju3/CAumKx2s7TpeW0alpWDVbCxI1EkHm3/ALnReXE6WDVnmrbNiGNgy5O7Syz/AJZJcjoZh1H8oUxW7He1PGAOxckk3J1JPOLKyxTNlzB51Qqk1WJMKOmUC7dmTaaVHHvG6+olnnESyTlp811cumTRfHNf2Jakb7fjYeZAi3Mk4jJzZjo7If4TD6dkpV5d0pK37X1uGYg9Al9RAfXKWwuRKlq+IO7zSLmVLbdRfIsO8x8wQPXjH02u5RkYFghl0qssuVUJOsWLasDKOrXNu+D6xcER/P8AhX7aw6rkAXZpTFR1dO+n5lEBjyEIn2znZhUZxtOYmTSg27UjV7cRLHPpvHQG/EgiAgMeiVRTZq7yy3K+0FJHxtGtMs5Aw7LQHY06lx/FmDfcm1r7x8PooA8ok8BhyEbNxzLNHj6lamnlzdLbzL3hf2XFmX3ERQ21HZM2Wlaqoy0ymGrodWlX53+snnxGl76mArzLuLvgFTJqpfilOHt1A8SnyIuPfGtsrZrpM0ylm001SSAWlkgOh5h14g358DyJEY4hAa+zrLwuplbuJmn3NbdqwVh13DcODp9XWMx50TDJU22GNPdLm7TbBfISxYPb7wB058YjsIDo5eweZj9TJpZXjmsFB6DizHyCgsfIGNj4Th8vCZMqRKFklIqKPJRYX6nrFP7Bcty8JUV1SyJNqAyU0tyAxlqR2jqpNzclRoNB5PF1wCEIQCEIQCEIQGavlBYm1XifYknckS1CjldxvsR6gqP5RHv+TjRyJ9XUTHsZ0uWDKB4gMSsxlHUDdW/RyOcSLbtkKbixGIUyl3RAk2UouSoJKuoGpIvYjoB0MUPRVkygdZsp2lzF1V0Yqw5aEajQ2gNuQjKEnarjMkWFY3vSW3+5DHxrNpmL1oIatmi/sbqH4ooIgNYz5606lnZVUcWYgD4mIpiu07CcL8VXLc9JV5n4oCo95jKtZXTsUYGbMmTX4AuxY69LkmJRgey/FcZsVpmlqfrziJY9d1u+R6KYC08R2+Ucq/YU0+YRw3yqA+8Fjb3Rx3+UE5OlAoHnPJ/7Yjy0GwCpmD6arkoeiIz/AIncj2P8nwgaV4J86e349qYD24Zt/kTDaoo5kse1LmB/wYJ+pizstZpo80IXpJyzLeJeDLfhvIbMOBsbWNtLxnPNeyPEcuqZoVaiUNS0m5KjqyEBvM2uBbUxEMDxmfgM5Z9O5SYvAjmOYYcCp5gwGus05Wpc1yuyqpYYa7rjR0J5o3LlpwNtQYz/AJ22PVuAFplODVSON0H0ij7SDU+q34EkCL02fZul5zpFnqN1wdybL9lwATbqpBuD524gxJoDDpFo/I19mTIeHZlJaop1Ln+Kt0fpqy23v5rxCajYJQue5UVKjoSjf2CAzvHXyzlqqzROEmlll203m4KgPN24KPxPAAnSL8wzYZhlI29NafO+yzhV/Iob80WJheFyMIliVTyklIPqooA9TbifM6wFDZ/ozszoZeH06nfrFJqKvgXC2DS0HEL3vg3PeMR/YhjS4NissPYLPVqck8i5Vk+Loq++L32oZT/e+heSoHbIe1kn7ag930ZSV6AkHlGTWDU7WN1ZTw4EEH4ggwG4IRB9k+d1zhSAOf8AEyQEmj2tO7MFuTc+hB5WvOIDIm0DBP3XxOfJ3AZYmdpLUghWlsd9V0INgDuGxHA8ImWFbdqujCo9JTGWoCqkoNLsBoAO8wAtYAAaRLPlCZW/aFOlfLW7yO5MtxMpjof5WPwdjyjPMBo7BNutBW2FRLm055tbtEHvXvn+iLFwfG6bG136adLmrzKMDbyYcVPkYxZH3oqyZQOJkmY8txwdGKkehBuIDbkfzNlicpVgCpBBBFwQdCCOYjO+UduFXhxCVqiol8N8WWYB/tf3gE9YvDLGaaTNMvtKWar2tvJwZL+2h1HA68DbQmAy7tIy1+6lfOp1B7PSZKJ/y31Ucbmxulzx3SYjEXZ8paiCzKKeBqyzZbHyQoyj87fjFJwCJrsuyQ2bqjemK3zWT3pzC92tqJaW1LN5cBfnYHmZHyfUZzqBJkjdQWM2cR3ZanmerGxsvE25AEjV2W8CkZbp0pqdd1EHE8WPNmPNif8AwLAAQGYNp1fV4rVGZPp51NKW0qRKmSygSWvhAFrXNrm1/LQCPHl/PuJZesJFTM3Bb6NzvpYcgr3Cjl3bGNeOgmAggEHiDENzHsuwvHgSZAkuf4kjuH1Kgbje9SYCGZV27yqghMQk9kf86Vdl/mQ3ZR6FvQRbuGYlJxaWs2RMSbLbg6EEeY04HqOIjK+0XIE/JExd5u0kTL9nOAtqOKuPqtz42I1HAgc3J2bqrKE4Tad9DbflHwOOjDr0PEQGxIRysr47KzLSyqqVfdmC9jxUgkMp8wwI87XjqwCEIQCIvmDZ7hmYWLz6ZO0OpmJdGJ6sUI3j968SiEBVs3YThkw3EyqUeyJiW/GWT+MdCi2M4RTeKVMmffmt/YViwoQHKwjLdHgv/LU0mUeG8iAMfVrXPvMdWEIBCEIBGbNvmWJWB1kufJAValWZkA0DoRvkdAQym3W/WNJxm75QWPpilclPLIIpkKsR/mOQXHuAUetxygPjsBxpsPxMSLncqUZCOW8gMxCfcrL/ADxpeMtbDaBq3F5DLwlLMmt5DcKD8zqPfGpYBCEIBCPxmCAkmwGpJj9gEUNt3yCZLHE6ZO63/MIOTcpgHQ/W87HW5IvmP5myxNBVgCpBBBFwQdCCOYgMaZXzBPyxUpUyGsynUcnU+JWHNT+GhFiAY1nlDM0jNlMlTIOh0ZDxRx4lbz194IPOKH2vbMzlpjV0qk0jHvLxMkk6A/YJ0B5cDyJi+zzOc3JdUJq3aU9lnSvaXqOW+Lkg+o4EwGtaqnSrRpcxQyOpVlPAqwsQR0INoyTtFyi+Tqx5JBMpu/Jc/WQ+ftL4T6XtYiNY4XiMrFpMufJYPLmKGVhzB8uIPIg6g3BjmZwyrT5upzIqF80ceJG6qf1HAwGOYRMc57N67KbMXlmbIFyJ8sErb7Y4yzbjfToTEOgEezCsUnYPNWdTzGlzF4Mpt7j1B5g6HnHjiRZcyPiGZCPm9O5Q2+lYbqW677WB9Bc+UB2M+bQmzrS00udL3Z8lnLsvhcMFAIHFTobjhwIOth+bPNmlTnFhMIMqlB704jxW4iUPrG+l+A14kWNo5K2JU2FFZtcwqZg17IC0oHzB1me+w11Uxa6IJYAAAAFgBwAHAAQHOy7gNPluQtPTIERdfNjzZjxZjbj6DgAI6cIQCEQzOu0qhyldHftZ4/gSyCQeW+eCcuOtjcAxQ+c9qNfmoNLLdjIOnYy9Ljo7cX04jRT0gJXt7ztIxjs6GnYTBKftJkxdV3gpUKp52DG5GnAcjankUuQACSdABzPK0dXLmWqvM0zs6WS0w8yNFXzdjovv48o0Hs42TyMqlaioIn1Q1Bt3JZ+wDqzfaPuA5h3NleATMt4bIkTtJh3pjr7Jclt31AsD53iWwhAIQhAIQhAIQhAIQhAIRFdoGcv3MkCcaabOB03lsEU8B2jalbk6HdI5cYz1nDadiGat5HmdlJOnYyrqCNfG1959DqCd3TgIC1dpu12VhKvTUDiZUeFpw1SV13Twd/TQHjcgiM8TJhmksxJJNySbkk8STzMfsmU09gqgszEKqgXJJ0AAGpN4v7ZPsm/ZLJW16gzhZpUjiJZ5M/Iv0HBeOptuh3di2SmytSmbPW1RUWZlI1RB4EPRtSx9QPqxYsIQCEIQEB22Zg/YeGTVU/SVH0C+jA9ofTcBHqwjgbFNoy4pLTD6p7T0G7Kdv4ijgpPtgaeYHUG/W205HmZtp0myCTOp94rKvo6tbeA6P3Rbrw6WzP3qZvrI6nzBVgfiCCIDb8Io/ZxtoFlpsTOvhWqA49O1A5/aHlccWN101QlWizJbK6MLq6kEEHgQRoRAftRIWqRpbqGRgVZWFwQRYgg6EERlfavkg5NqrS7mmnXaUTra3iQniStxrzBHO8asiqvlGsgw6SD4jULu9f8AhzN73W/UQEU+T7m9qWccNmteXNu8m/1XAuyjoGUE+q9WjQEY2yS7S8Roil975xJtbzmKLe/hGyYBHGrsp0GIMWm0dO7HizSlJPqbXjswgOPQ5UoMPYNKo6dGHBllID8bXjsQhAIQhAfxNmLJUsxCqoJLE2AA1JJPAWig9pW2OZWFqbDWKS9Q1QNGf/T9hfteI6W3ef32/Z3Z5n7MkNZVAaoI+sSAyp90Ahj1JA5G9V5Ty/NzRVSqWVoznVjwVRqzHyA+JsOcB8cFwepzFOEmnltNmtc2H4lmOii54kgaxeOTthsijAmYg/bPx7FCQg9W0Z/wHrFjZSyvTZTkCRTpYab7nxO3tOeZ8uA5WjtwHnoKGVhqCXJlpLReCIoUD3CPRCEAhCEAhCEAhCEAhCEAhCEB/E2Us5SrAMrAgqRcEHQgg8RFNZy2GrWzhMw+YkpHb6SVMvuoOZlkAm32T7iBoLohAQ3ImzijyaAyDtai1mnuNeGu4uoljjw16kxMoQgEIQgEIQgEV/tE2WU2brzpZEiqt/xAO69uAmLzPLeGvW9gIsCEBjrNOUK3Kr7tVJZReyzBqjcbbrjS+l7Gx6gR/GW821uWGvSz3lg6lOKHhxRrrfS17X842LPkrUKUdQykWKsLgjoQdDEDx3Y/hWLkssppDHW8ht0f0EFAPQCArak2910tbTKenduTDeX4jeN/daIJnHOFXnGaJtSw7oISWgsiA2vui5Othckk6DWwAFrVXyfUY/R1zKvRpIY/ETB+kdjLuwyhw5g9TMepI+rbcQ9LqCWP9VvKAhewbJb4jUriE1SJEkns7/xJmo06qupv7QA1sbaJj508hKVVSWqoigKqqAAANAABoBblH0gEIQgEIQgEIQgMgbSJbysUrhMvvfOJhF/ZZiU/IViT/J+rpdHiu65sZsl5afe3ke3l3ZbfpziZbdcgPiP/AKjTLvOqgT0UasqjuuOZIGh8gOhihZE5qdldGKspDKymxBBuCCNQQdbwG4IRTGRNt0qeqycSG44AHzhRdW83VRdD6Ajjooi3cOxGTiiCZImpNQ8GRgw+IPGA9UIQgEI+c+etOpZ2CqNSzGwHqToIr3M+16iw4iTR/wCLqGIRVlnubzEAXmcDx+rfpcQFjQj8S9hfjzt1j8gP6hCEAhCEAhCEAhCEAhCEAhCEAhCEAhCEAhCEAhCEAhCEAhCEAhCEAhCEAirM/wCxunx5mn0bLTzzqykfRufMDWWepAI+zc3i04QGO8x5Mr8tE/Oad1UfxAN5DrYd9br7jY+Ucakq5lE2/Kd5be0jFT8RrG3SLxHMWyJhmL3M6jkkniyruMfVks34wGY6TP2KUnhrqj+aYW/33j6z9ouLTxY1s8fdbdPxWxi9KrYphE7wpNl/dmn+/ej4yNh2FSjqah/Jpg/tQQGc8QxSfiZBnzpk0jgZjsx+LExM9kGU5+M19NP7F/m8qYJjTSLLeXdlAJ8R3wosL8ddIvjCdmuE4Sby6SWzdZl5mvUdoSB7hEsVQgAAsBoAID9hCEB//9k="/>
          <p:cNvSpPr>
            <a:spLocks noChangeAspect="1" noChangeArrowheads="1"/>
          </p:cNvSpPr>
          <p:nvPr/>
        </p:nvSpPr>
        <p:spPr bwMode="auto">
          <a:xfrm>
            <a:off x="155575" y="-1646238"/>
            <a:ext cx="5800725" cy="3438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0" name="Picture 12" descr="http://performanceschoolofmusicarts.com/wp-content/uploads/2013/09/theater-masks.jpg"/>
          <p:cNvPicPr>
            <a:picLocks noChangeAspect="1" noChangeArrowheads="1"/>
          </p:cNvPicPr>
          <p:nvPr/>
        </p:nvPicPr>
        <p:blipFill>
          <a:blip r:embed="rId3" cstate="print"/>
          <a:srcRect/>
          <a:stretch>
            <a:fillRect/>
          </a:stretch>
        </p:blipFill>
        <p:spPr bwMode="auto">
          <a:xfrm>
            <a:off x="3810000" y="5284632"/>
            <a:ext cx="2286000" cy="130146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ts1.mm.bing.net/th?id=H.4808328808891060&amp;pid=1.7"/>
          <p:cNvPicPr>
            <a:picLocks noChangeAspect="1" noChangeArrowheads="1"/>
          </p:cNvPicPr>
          <p:nvPr/>
        </p:nvPicPr>
        <p:blipFill>
          <a:blip r:embed="rId2" cstate="print"/>
          <a:srcRect/>
          <a:stretch>
            <a:fillRect/>
          </a:stretch>
        </p:blipFill>
        <p:spPr bwMode="auto">
          <a:xfrm>
            <a:off x="-1" y="0"/>
            <a:ext cx="9143997" cy="6858000"/>
          </a:xfrm>
          <a:prstGeom prst="rect">
            <a:avLst/>
          </a:prstGeom>
          <a:noFill/>
        </p:spPr>
      </p:pic>
      <p:sp>
        <p:nvSpPr>
          <p:cNvPr id="5" name="TextBox 4"/>
          <p:cNvSpPr txBox="1"/>
          <p:nvPr/>
        </p:nvSpPr>
        <p:spPr>
          <a:xfrm>
            <a:off x="2590800" y="304800"/>
            <a:ext cx="5029200" cy="923330"/>
          </a:xfrm>
          <a:prstGeom prst="rect">
            <a:avLst/>
          </a:prstGeom>
          <a:noFill/>
        </p:spPr>
        <p:txBody>
          <a:bodyPr wrap="square" rtlCol="0">
            <a:spAutoFit/>
          </a:bodyPr>
          <a:lstStyle/>
          <a:p>
            <a:r>
              <a:rPr lang="en-US" sz="5400" dirty="0" smtClean="0">
                <a:latin typeface="Vladimir Script" pitchFamily="66" charset="0"/>
              </a:rPr>
              <a:t>The Genres</a:t>
            </a:r>
            <a:endParaRPr lang="en-US" sz="5400" dirty="0">
              <a:latin typeface="Vladimir Script" pitchFamily="66" charset="0"/>
            </a:endParaRPr>
          </a:p>
        </p:txBody>
      </p:sp>
      <p:sp>
        <p:nvSpPr>
          <p:cNvPr id="6" name="TextBox 5"/>
          <p:cNvSpPr txBox="1"/>
          <p:nvPr/>
        </p:nvSpPr>
        <p:spPr>
          <a:xfrm>
            <a:off x="1219200" y="1066800"/>
            <a:ext cx="7086600" cy="6093976"/>
          </a:xfrm>
          <a:prstGeom prst="rect">
            <a:avLst/>
          </a:prstGeom>
          <a:noFill/>
        </p:spPr>
        <p:txBody>
          <a:bodyPr wrap="square" rtlCol="0">
            <a:spAutoFit/>
          </a:bodyPr>
          <a:lstStyle/>
          <a:p>
            <a:pPr>
              <a:buFont typeface="Arial" pitchFamily="34" charset="0"/>
              <a:buChar char="•"/>
            </a:pPr>
            <a:r>
              <a:rPr lang="en-US" sz="2400" b="1" dirty="0" smtClean="0"/>
              <a:t>Tragedy</a:t>
            </a:r>
            <a:r>
              <a:rPr lang="en-US" sz="2400" dirty="0" smtClean="0"/>
              <a:t> was an amazingly popular genre. Marlowe's tragedies were very popular, such as </a:t>
            </a:r>
            <a:r>
              <a:rPr lang="en-US" sz="2400" i="1" dirty="0" smtClean="0"/>
              <a:t>Dr. Faustus</a:t>
            </a:r>
            <a:r>
              <a:rPr lang="en-US" sz="2400" dirty="0" smtClean="0"/>
              <a:t>. The audiences also really liked revenge dramas, such as Thomas Kyd's </a:t>
            </a:r>
            <a:r>
              <a:rPr lang="en-US" sz="2400" i="1" dirty="0" smtClean="0"/>
              <a:t>The Spanish Tragedy</a:t>
            </a:r>
            <a:r>
              <a:rPr lang="en-US" sz="2400" dirty="0" smtClean="0"/>
              <a:t>. The four tragedies considered to be Shakespeare's greatest (</a:t>
            </a:r>
            <a:r>
              <a:rPr lang="en-US" sz="2400" i="1" dirty="0" smtClean="0"/>
              <a:t>Hamlet</a:t>
            </a:r>
            <a:r>
              <a:rPr lang="en-US" sz="2400" dirty="0" smtClean="0"/>
              <a:t>, </a:t>
            </a:r>
            <a:r>
              <a:rPr lang="en-US" sz="2400" i="1" dirty="0" smtClean="0"/>
              <a:t>Othello</a:t>
            </a:r>
            <a:r>
              <a:rPr lang="en-US" sz="2400" dirty="0" smtClean="0"/>
              <a:t>, </a:t>
            </a:r>
            <a:r>
              <a:rPr lang="en-US" sz="2400" i="1" dirty="0" smtClean="0"/>
              <a:t>King Lear</a:t>
            </a:r>
            <a:r>
              <a:rPr lang="en-US" sz="2400" dirty="0" smtClean="0"/>
              <a:t>, and </a:t>
            </a:r>
            <a:r>
              <a:rPr lang="en-US" sz="2400" i="1" dirty="0" smtClean="0"/>
              <a:t>Macbeth</a:t>
            </a:r>
            <a:r>
              <a:rPr lang="en-US" sz="2400" dirty="0" smtClean="0"/>
              <a:t>) were made during this period, as well as many others.</a:t>
            </a:r>
          </a:p>
          <a:p>
            <a:pPr>
              <a:buFont typeface="Arial" pitchFamily="34" charset="0"/>
              <a:buChar char="•"/>
            </a:pPr>
            <a:endParaRPr lang="en-US" sz="2400" dirty="0" smtClean="0"/>
          </a:p>
          <a:p>
            <a:pPr>
              <a:buFont typeface="Arial" pitchFamily="34" charset="0"/>
              <a:buChar char="•"/>
            </a:pPr>
            <a:r>
              <a:rPr lang="en-US" sz="2400" b="1" dirty="0" smtClean="0"/>
              <a:t>Comedies</a:t>
            </a:r>
            <a:r>
              <a:rPr lang="en-US" sz="2400" dirty="0" smtClean="0"/>
              <a:t> were common, too. A sub-genre developed in this period was the city comedy, which deals satirically with life in London after the fashion of Roman New Comedy. Examples are Thomas Dekker's </a:t>
            </a:r>
            <a:r>
              <a:rPr lang="en-US" sz="2400" i="1" dirty="0" smtClean="0"/>
              <a:t>The Shoemaker's Holiday</a:t>
            </a:r>
            <a:r>
              <a:rPr lang="en-US" sz="2400" dirty="0" smtClean="0"/>
              <a:t> and Thomas Middleton's </a:t>
            </a:r>
            <a:r>
              <a:rPr lang="en-US" sz="2400" i="1" dirty="0" smtClean="0"/>
              <a:t>A Chaste Maid in Cheapside</a:t>
            </a:r>
            <a:r>
              <a:rPr lang="en-US" sz="2400" dirty="0" smtClean="0"/>
              <a:t>.</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ts1.mm.bing.net/th?id=H.4808328808891060&amp;pid=1.7"/>
          <p:cNvPicPr>
            <a:picLocks noChangeAspect="1" noChangeArrowheads="1"/>
          </p:cNvPicPr>
          <p:nvPr/>
        </p:nvPicPr>
        <p:blipFill>
          <a:blip r:embed="rId2" cstate="print"/>
          <a:srcRect/>
          <a:stretch>
            <a:fillRect/>
          </a:stretch>
        </p:blipFill>
        <p:spPr bwMode="auto">
          <a:xfrm>
            <a:off x="-1" y="0"/>
            <a:ext cx="9143997" cy="6858000"/>
          </a:xfrm>
          <a:prstGeom prst="rect">
            <a:avLst/>
          </a:prstGeom>
          <a:noFill/>
        </p:spPr>
      </p:pic>
      <p:sp>
        <p:nvSpPr>
          <p:cNvPr id="5" name="TextBox 4"/>
          <p:cNvSpPr txBox="1"/>
          <p:nvPr/>
        </p:nvSpPr>
        <p:spPr>
          <a:xfrm>
            <a:off x="1143000" y="685800"/>
            <a:ext cx="7467600" cy="3046988"/>
          </a:xfrm>
          <a:prstGeom prst="rect">
            <a:avLst/>
          </a:prstGeom>
          <a:noFill/>
        </p:spPr>
        <p:txBody>
          <a:bodyPr wrap="square" rtlCol="0">
            <a:spAutoFit/>
          </a:bodyPr>
          <a:lstStyle/>
          <a:p>
            <a:pPr>
              <a:buFont typeface="Arial" pitchFamily="34" charset="0"/>
              <a:buChar char="•"/>
            </a:pPr>
            <a:r>
              <a:rPr lang="en-US" sz="2400" dirty="0" smtClean="0"/>
              <a:t>Though smaller, the older genres like </a:t>
            </a:r>
            <a:r>
              <a:rPr lang="en-US" sz="2400" b="1" dirty="0" smtClean="0"/>
              <a:t>pastoral</a:t>
            </a:r>
            <a:r>
              <a:rPr lang="en-US" sz="2400" dirty="0" smtClean="0"/>
              <a:t> (</a:t>
            </a:r>
            <a:r>
              <a:rPr lang="en-US" sz="2400" i="1" dirty="0" smtClean="0"/>
              <a:t>The Faithful Shepherdess</a:t>
            </a:r>
            <a:r>
              <a:rPr lang="en-US" sz="2400" dirty="0" smtClean="0"/>
              <a:t>, 1608), and even the </a:t>
            </a:r>
            <a:r>
              <a:rPr lang="en-US" sz="2400" b="1" dirty="0" smtClean="0"/>
              <a:t>morality play </a:t>
            </a:r>
            <a:r>
              <a:rPr lang="en-US" sz="2400" dirty="0" smtClean="0"/>
              <a:t>(</a:t>
            </a:r>
            <a:r>
              <a:rPr lang="en-US" sz="2400" i="1" dirty="0" smtClean="0"/>
              <a:t>Four Plays in One</a:t>
            </a:r>
            <a:r>
              <a:rPr lang="en-US" sz="2400" dirty="0" smtClean="0"/>
              <a:t>, ca. 1608-13) could affect people. </a:t>
            </a:r>
          </a:p>
          <a:p>
            <a:endParaRPr lang="en-US" sz="2400" dirty="0" smtClean="0"/>
          </a:p>
          <a:p>
            <a:pPr>
              <a:buFont typeface="Arial" pitchFamily="34" charset="0"/>
              <a:buChar char="•"/>
            </a:pPr>
            <a:r>
              <a:rPr lang="en-US" sz="2400" dirty="0" smtClean="0"/>
              <a:t>After about 1610, the new hybrid sub-genre of the </a:t>
            </a:r>
            <a:r>
              <a:rPr lang="en-US" sz="2400" b="1" dirty="0" smtClean="0"/>
              <a:t>tragicomedy</a:t>
            </a:r>
            <a:r>
              <a:rPr lang="en-US" sz="2400" dirty="0" smtClean="0"/>
              <a:t> came to infamy, as did the </a:t>
            </a:r>
            <a:r>
              <a:rPr lang="en-US" sz="2400" b="1" dirty="0" smtClean="0"/>
              <a:t>masque</a:t>
            </a:r>
            <a:r>
              <a:rPr lang="en-US" sz="2400" dirty="0" smtClean="0"/>
              <a:t> throughout the reigns of the first two Stuart kings, James I and Charles I.</a:t>
            </a:r>
            <a:endParaRPr lang="en-US" sz="2400" dirty="0"/>
          </a:p>
        </p:txBody>
      </p:sp>
      <p:pic>
        <p:nvPicPr>
          <p:cNvPr id="6" name="Picture 2" descr="http://hrlibrary.wikispaces.com/file/view/elizabethan-theatre.jpg/121429169/elizabethan-theatre.jpg"/>
          <p:cNvPicPr>
            <a:picLocks noChangeAspect="1" noChangeArrowheads="1"/>
          </p:cNvPicPr>
          <p:nvPr/>
        </p:nvPicPr>
        <p:blipFill>
          <a:blip r:embed="rId3" cstate="print"/>
          <a:srcRect/>
          <a:stretch>
            <a:fillRect/>
          </a:stretch>
        </p:blipFill>
        <p:spPr bwMode="auto">
          <a:xfrm>
            <a:off x="3048000" y="3429000"/>
            <a:ext cx="4191000" cy="292839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ts1.mm.bing.net/th?id=H.4808328808891060&amp;pid=1.7"/>
          <p:cNvPicPr>
            <a:picLocks noChangeAspect="1" noChangeArrowheads="1"/>
          </p:cNvPicPr>
          <p:nvPr/>
        </p:nvPicPr>
        <p:blipFill>
          <a:blip r:embed="rId2" cstate="print"/>
          <a:srcRect/>
          <a:stretch>
            <a:fillRect/>
          </a:stretch>
        </p:blipFill>
        <p:spPr bwMode="auto">
          <a:xfrm>
            <a:off x="-1" y="0"/>
            <a:ext cx="9143997" cy="6858000"/>
          </a:xfrm>
          <a:prstGeom prst="rect">
            <a:avLst/>
          </a:prstGeom>
          <a:noFill/>
        </p:spPr>
      </p:pic>
      <p:sp>
        <p:nvSpPr>
          <p:cNvPr id="5" name="TextBox 4"/>
          <p:cNvSpPr txBox="1"/>
          <p:nvPr/>
        </p:nvSpPr>
        <p:spPr>
          <a:xfrm>
            <a:off x="2057400" y="457200"/>
            <a:ext cx="6477000" cy="923330"/>
          </a:xfrm>
          <a:prstGeom prst="rect">
            <a:avLst/>
          </a:prstGeom>
          <a:noFill/>
        </p:spPr>
        <p:txBody>
          <a:bodyPr wrap="square" rtlCol="0">
            <a:spAutoFit/>
          </a:bodyPr>
          <a:lstStyle/>
          <a:p>
            <a:r>
              <a:rPr lang="en-US" sz="5400" dirty="0" smtClean="0">
                <a:latin typeface="Vladimir Script" pitchFamily="66" charset="0"/>
              </a:rPr>
              <a:t>Famous Playwrights</a:t>
            </a:r>
            <a:endParaRPr lang="en-US" sz="5400" dirty="0">
              <a:latin typeface="Vladimir Script" pitchFamily="66" charset="0"/>
            </a:endParaRPr>
          </a:p>
        </p:txBody>
      </p:sp>
      <p:sp>
        <p:nvSpPr>
          <p:cNvPr id="6" name="TextBox 5"/>
          <p:cNvSpPr txBox="1"/>
          <p:nvPr/>
        </p:nvSpPr>
        <p:spPr>
          <a:xfrm>
            <a:off x="990600" y="1295400"/>
            <a:ext cx="7391400" cy="5355312"/>
          </a:xfrm>
          <a:prstGeom prst="rect">
            <a:avLst/>
          </a:prstGeom>
          <a:noFill/>
        </p:spPr>
        <p:txBody>
          <a:bodyPr wrap="square" rtlCol="0">
            <a:spAutoFit/>
          </a:bodyPr>
          <a:lstStyle/>
          <a:p>
            <a:pPr>
              <a:buFont typeface="Arial" pitchFamily="34" charset="0"/>
              <a:buChar char="•"/>
            </a:pPr>
            <a:r>
              <a:rPr lang="en-US" sz="2400" b="1" dirty="0" smtClean="0"/>
              <a:t>William Shakespeare </a:t>
            </a:r>
          </a:p>
          <a:p>
            <a:r>
              <a:rPr lang="en-US" sz="2400" dirty="0" smtClean="0"/>
              <a:t>(April 26, 1564- April 23, 1616)</a:t>
            </a:r>
          </a:p>
          <a:p>
            <a:r>
              <a:rPr lang="en-US" sz="2400" dirty="0" smtClean="0"/>
              <a:t>-English poet and playwright</a:t>
            </a:r>
          </a:p>
          <a:p>
            <a:r>
              <a:rPr lang="en-US" sz="2400" dirty="0" smtClean="0"/>
              <a:t>-Wrote 38 plays, 154 sonnets and several poems</a:t>
            </a:r>
          </a:p>
          <a:p>
            <a:r>
              <a:rPr lang="en-US" sz="2400" dirty="0" smtClean="0"/>
              <a:t>-</a:t>
            </a:r>
            <a:r>
              <a:rPr lang="en-US" sz="2400" dirty="0" err="1" smtClean="0"/>
              <a:t>Eg</a:t>
            </a:r>
            <a:r>
              <a:rPr lang="en-US" sz="2400" dirty="0" smtClean="0"/>
              <a:t>.</a:t>
            </a:r>
            <a:r>
              <a:rPr lang="en-US" sz="2400" i="1" dirty="0" smtClean="0"/>
              <a:t> Hamlet</a:t>
            </a:r>
            <a:r>
              <a:rPr lang="en-US" sz="2400" dirty="0" smtClean="0"/>
              <a:t>, </a:t>
            </a:r>
            <a:r>
              <a:rPr lang="en-US" sz="2400" i="1" dirty="0" smtClean="0"/>
              <a:t>Romeo &amp; Juliet</a:t>
            </a:r>
            <a:r>
              <a:rPr lang="en-US" sz="2400" dirty="0" smtClean="0"/>
              <a:t>, and </a:t>
            </a:r>
            <a:r>
              <a:rPr lang="en-US" sz="2400" i="1" dirty="0" smtClean="0"/>
              <a:t>Julius Caesar</a:t>
            </a:r>
          </a:p>
          <a:p>
            <a:endParaRPr lang="en-US" sz="2400" dirty="0" smtClean="0"/>
          </a:p>
          <a:p>
            <a:pPr>
              <a:buFont typeface="Arial" pitchFamily="34" charset="0"/>
              <a:buChar char="•"/>
            </a:pPr>
            <a:r>
              <a:rPr lang="en-US" sz="2400" b="1" dirty="0" smtClean="0"/>
              <a:t>Christopher Marlow</a:t>
            </a:r>
          </a:p>
          <a:p>
            <a:r>
              <a:rPr lang="en-US" sz="2400" dirty="0" smtClean="0"/>
              <a:t>-(Feb. 26, 1564- May 30, 1593)</a:t>
            </a:r>
          </a:p>
          <a:p>
            <a:r>
              <a:rPr lang="en-US" sz="2400" dirty="0" smtClean="0"/>
              <a:t>-English </a:t>
            </a:r>
            <a:r>
              <a:rPr lang="en-US" sz="2400" dirty="0" err="1" smtClean="0"/>
              <a:t>dramamtist</a:t>
            </a:r>
            <a:r>
              <a:rPr lang="en-US" sz="2400" dirty="0" smtClean="0"/>
              <a:t>, poet and translator</a:t>
            </a:r>
          </a:p>
          <a:p>
            <a:r>
              <a:rPr lang="en-US" sz="2400" dirty="0" smtClean="0"/>
              <a:t>-Believed to have written 6 plays</a:t>
            </a:r>
          </a:p>
          <a:p>
            <a:r>
              <a:rPr lang="en-US" sz="2400" dirty="0" smtClean="0"/>
              <a:t>-</a:t>
            </a:r>
            <a:r>
              <a:rPr lang="en-US" sz="2400" dirty="0" err="1" smtClean="0"/>
              <a:t>Eg</a:t>
            </a:r>
            <a:r>
              <a:rPr lang="en-US" sz="2400" dirty="0" smtClean="0"/>
              <a:t>. </a:t>
            </a:r>
            <a:r>
              <a:rPr lang="en-US" sz="2400" i="1" dirty="0" smtClean="0"/>
              <a:t>Doctor Faustus, The Massacre at Paris</a:t>
            </a:r>
          </a:p>
          <a:p>
            <a:r>
              <a:rPr lang="en-US" sz="2400" dirty="0" smtClean="0"/>
              <a:t>-Stabbed to death, unfortunately. </a:t>
            </a:r>
          </a:p>
          <a:p>
            <a:pPr>
              <a:buFont typeface="Arial" pitchFamily="34" charset="0"/>
              <a:buChar char="•"/>
            </a:pPr>
            <a:endParaRPr lang="en-US" dirty="0" smtClean="0"/>
          </a:p>
          <a:p>
            <a:pPr>
              <a:buFont typeface="Arial" pitchFamily="34" charset="0"/>
              <a:buChar char="•"/>
            </a:pPr>
            <a:endParaRPr lang="en-US" b="1" dirty="0" smtClean="0"/>
          </a:p>
          <a:p>
            <a:pPr>
              <a:buFont typeface="Arial" pitchFamily="34" charset="0"/>
              <a:buChar char="•"/>
            </a:pPr>
            <a:endParaRPr lang="en-US" dirty="0"/>
          </a:p>
        </p:txBody>
      </p:sp>
      <p:pic>
        <p:nvPicPr>
          <p:cNvPr id="19458" name="Picture 2" descr="http://www.biography.com/imported/images/Biography/Images/Profiles/S/William-Shakespeare-194895-1-402.jpg"/>
          <p:cNvPicPr>
            <a:picLocks noChangeAspect="1" noChangeArrowheads="1"/>
          </p:cNvPicPr>
          <p:nvPr/>
        </p:nvPicPr>
        <p:blipFill>
          <a:blip r:embed="rId3" cstate="print"/>
          <a:srcRect/>
          <a:stretch>
            <a:fillRect/>
          </a:stretch>
        </p:blipFill>
        <p:spPr bwMode="auto">
          <a:xfrm>
            <a:off x="7162800" y="1371600"/>
            <a:ext cx="1762125" cy="1762125"/>
          </a:xfrm>
          <a:prstGeom prst="rect">
            <a:avLst/>
          </a:prstGeom>
          <a:noFill/>
        </p:spPr>
      </p:pic>
      <p:pic>
        <p:nvPicPr>
          <p:cNvPr id="19460" name="Picture 4" descr="http://fe867b.medialib.glogster.com/media/80/8018b90e86d9a5135414d73f6c21508893606d5bf4fb3b4701175b759dadc2ec/cm-jpg.jpg"/>
          <p:cNvPicPr>
            <a:picLocks noChangeAspect="1" noChangeArrowheads="1"/>
          </p:cNvPicPr>
          <p:nvPr/>
        </p:nvPicPr>
        <p:blipFill>
          <a:blip r:embed="rId4" cstate="print"/>
          <a:srcRect/>
          <a:stretch>
            <a:fillRect/>
          </a:stretch>
        </p:blipFill>
        <p:spPr bwMode="auto">
          <a:xfrm>
            <a:off x="7099008" y="4038600"/>
            <a:ext cx="1618475" cy="18383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TotalTime>
  <Words>725</Words>
  <Application>Microsoft Office PowerPoint</Application>
  <PresentationFormat>On-screen Show (4:3)</PresentationFormat>
  <Paragraphs>49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Bright Young Things</vt:lpstr>
      <vt:lpstr>Calibri</vt:lpstr>
      <vt:lpstr>Edwardian Script ITC</vt:lpstr>
      <vt:lpstr>Jellyka Saint-Andrew's Queen</vt:lpstr>
      <vt:lpstr>Vladimir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LathamAn586</dc:creator>
  <cp:lastModifiedBy>Tony Green</cp:lastModifiedBy>
  <cp:revision>20</cp:revision>
  <dcterms:created xsi:type="dcterms:W3CDTF">2014-02-07T20:10:50Z</dcterms:created>
  <dcterms:modified xsi:type="dcterms:W3CDTF">2014-03-19T00:53:18Z</dcterms:modified>
</cp:coreProperties>
</file>