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36"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5" autoAdjust="0"/>
    <p:restoredTop sz="94622" autoAdjust="0"/>
  </p:normalViewPr>
  <p:slideViewPr>
    <p:cSldViewPr>
      <p:cViewPr varScale="1">
        <p:scale>
          <a:sx n="74" d="100"/>
          <a:sy n="74" d="100"/>
        </p:scale>
        <p:origin x="-486" y="-90"/>
      </p:cViewPr>
      <p:guideLst>
        <p:guide orient="horz" pos="2160"/>
        <p:guide pos="2880"/>
      </p:guideLst>
    </p:cSldViewPr>
  </p:slideViewPr>
  <p:outlineViewPr>
    <p:cViewPr>
      <p:scale>
        <a:sx n="33" d="100"/>
        <a:sy n="33" d="100"/>
      </p:scale>
      <p:origin x="54"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9" d="100"/>
          <a:sy n="59" d="100"/>
        </p:scale>
        <p:origin x="-250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DC7ED5-BDD1-41DA-ADB0-741940B07D15}" type="datetimeFigureOut">
              <a:rPr lang="en-US" smtClean="0"/>
              <a:t>11/9/2012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E1B1456-3DD8-41DE-BBE9-E613EF739675}" type="slidenum">
              <a:rPr lang="en-US" smtClean="0"/>
              <a:t>‹#›</a:t>
            </a:fld>
            <a:endParaRPr lang="en-US"/>
          </a:p>
        </p:txBody>
      </p:sp>
    </p:spTree>
    <p:extLst>
      <p:ext uri="{BB962C8B-B14F-4D97-AF65-F5344CB8AC3E}">
        <p14:creationId xmlns:p14="http://schemas.microsoft.com/office/powerpoint/2010/main" val="22745980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1B1456-3DD8-41DE-BBE9-E613EF739675}" type="slidenum">
              <a:rPr lang="en-US" smtClean="0"/>
              <a:t>4</a:t>
            </a:fld>
            <a:endParaRPr lang="en-US"/>
          </a:p>
        </p:txBody>
      </p:sp>
    </p:spTree>
    <p:extLst>
      <p:ext uri="{BB962C8B-B14F-4D97-AF65-F5344CB8AC3E}">
        <p14:creationId xmlns:p14="http://schemas.microsoft.com/office/powerpoint/2010/main" val="20655118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589167B6-AEEC-499D-9871-096CF4DF51B0}" type="datetimeFigureOut">
              <a:rPr lang="en-US" smtClean="0"/>
              <a:t>11/9/2012</a:t>
            </a:fld>
            <a:endParaRPr lang="en-US"/>
          </a:p>
        </p:txBody>
      </p:sp>
      <p:sp>
        <p:nvSpPr>
          <p:cNvPr id="16" name="Slide Number Placeholder 15"/>
          <p:cNvSpPr>
            <a:spLocks noGrp="1"/>
          </p:cNvSpPr>
          <p:nvPr>
            <p:ph type="sldNum" sz="quarter" idx="11"/>
          </p:nvPr>
        </p:nvSpPr>
        <p:spPr/>
        <p:txBody>
          <a:bodyPr/>
          <a:lstStyle/>
          <a:p>
            <a:fld id="{9655D6EB-1197-4A6A-ADAB-31A9B820C1E5}"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89167B6-AEEC-499D-9871-096CF4DF51B0}" type="datetimeFigureOut">
              <a:rPr lang="en-US" smtClean="0"/>
              <a:t>11/9/2012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55D6EB-1197-4A6A-ADAB-31A9B820C1E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89167B6-AEEC-499D-9871-096CF4DF51B0}" type="datetimeFigureOut">
              <a:rPr lang="en-US" smtClean="0"/>
              <a:t>11/9/2012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55D6EB-1197-4A6A-ADAB-31A9B820C1E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589167B6-AEEC-499D-9871-096CF4DF51B0}" type="datetimeFigureOut">
              <a:rPr lang="en-US" smtClean="0"/>
              <a:t>11/9/2012</a:t>
            </a:fld>
            <a:endParaRPr lang="en-US"/>
          </a:p>
        </p:txBody>
      </p:sp>
      <p:sp>
        <p:nvSpPr>
          <p:cNvPr id="15" name="Slide Number Placeholder 14"/>
          <p:cNvSpPr>
            <a:spLocks noGrp="1"/>
          </p:cNvSpPr>
          <p:nvPr>
            <p:ph type="sldNum" sz="quarter" idx="15"/>
          </p:nvPr>
        </p:nvSpPr>
        <p:spPr/>
        <p:txBody>
          <a:bodyPr/>
          <a:lstStyle>
            <a:lvl1pPr algn="ctr">
              <a:defRPr/>
            </a:lvl1pPr>
          </a:lstStyle>
          <a:p>
            <a:fld id="{9655D6EB-1197-4A6A-ADAB-31A9B820C1E5}" type="slidenum">
              <a:rPr lang="en-US" smtClean="0"/>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89167B6-AEEC-499D-9871-096CF4DF51B0}" type="datetimeFigureOut">
              <a:rPr lang="en-US" smtClean="0"/>
              <a:t>11/9/2012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55D6EB-1197-4A6A-ADAB-31A9B820C1E5}" type="slidenum">
              <a:rPr lang="en-US" smtClean="0"/>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89167B6-AEEC-499D-9871-096CF4DF51B0}" type="datetimeFigureOut">
              <a:rPr lang="en-US" smtClean="0"/>
              <a:t>11/9/2012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55D6EB-1197-4A6A-ADAB-31A9B820C1E5}" type="slidenum">
              <a:rPr lang="en-US" smtClean="0"/>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9655D6EB-1197-4A6A-ADAB-31A9B820C1E5}" type="slidenum">
              <a:rPr lang="en-US" smtClean="0"/>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589167B6-AEEC-499D-9871-096CF4DF51B0}" type="datetimeFigureOut">
              <a:rPr lang="en-US" smtClean="0"/>
              <a:t>11/9/2012</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89167B6-AEEC-499D-9871-096CF4DF51B0}" type="datetimeFigureOut">
              <a:rPr lang="en-US" smtClean="0"/>
              <a:t>11/9/2012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55D6EB-1197-4A6A-ADAB-31A9B820C1E5}" type="slidenum">
              <a:rPr lang="en-US" smtClean="0"/>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9167B6-AEEC-499D-9871-096CF4DF51B0}" type="datetimeFigureOut">
              <a:rPr lang="en-US" smtClean="0"/>
              <a:t>11/9/2012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55D6EB-1197-4A6A-ADAB-31A9B820C1E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589167B6-AEEC-499D-9871-096CF4DF51B0}" type="datetimeFigureOut">
              <a:rPr lang="en-US" smtClean="0"/>
              <a:t>11/9/2012</a:t>
            </a:fld>
            <a:endParaRPr lang="en-US"/>
          </a:p>
        </p:txBody>
      </p:sp>
      <p:sp>
        <p:nvSpPr>
          <p:cNvPr id="9" name="Slide Number Placeholder 8"/>
          <p:cNvSpPr>
            <a:spLocks noGrp="1"/>
          </p:cNvSpPr>
          <p:nvPr>
            <p:ph type="sldNum" sz="quarter" idx="15"/>
          </p:nvPr>
        </p:nvSpPr>
        <p:spPr/>
        <p:txBody>
          <a:bodyPr/>
          <a:lstStyle/>
          <a:p>
            <a:fld id="{9655D6EB-1197-4A6A-ADAB-31A9B820C1E5}" type="slidenum">
              <a:rPr lang="en-US" smtClean="0"/>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589167B6-AEEC-499D-9871-096CF4DF51B0}" type="datetimeFigureOut">
              <a:rPr lang="en-US" smtClean="0"/>
              <a:t>11/9/2012</a:t>
            </a:fld>
            <a:endParaRPr lang="en-US"/>
          </a:p>
        </p:txBody>
      </p:sp>
      <p:sp>
        <p:nvSpPr>
          <p:cNvPr id="9" name="Slide Number Placeholder 8"/>
          <p:cNvSpPr>
            <a:spLocks noGrp="1"/>
          </p:cNvSpPr>
          <p:nvPr>
            <p:ph type="sldNum" sz="quarter" idx="11"/>
          </p:nvPr>
        </p:nvSpPr>
        <p:spPr/>
        <p:txBody>
          <a:bodyPr/>
          <a:lstStyle/>
          <a:p>
            <a:fld id="{9655D6EB-1197-4A6A-ADAB-31A9B820C1E5}"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589167B6-AEEC-499D-9871-096CF4DF51B0}" type="datetimeFigureOut">
              <a:rPr lang="en-US" smtClean="0"/>
              <a:t>11/9/2012</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9655D6EB-1197-4A6A-ADAB-31A9B820C1E5}" type="slidenum">
              <a:rPr lang="en-US" smtClean="0"/>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4237" r:id="rId1"/>
    <p:sldLayoutId id="2147484238" r:id="rId2"/>
    <p:sldLayoutId id="2147484239" r:id="rId3"/>
    <p:sldLayoutId id="2147484240" r:id="rId4"/>
    <p:sldLayoutId id="2147484241" r:id="rId5"/>
    <p:sldLayoutId id="2147484242" r:id="rId6"/>
    <p:sldLayoutId id="2147484243" r:id="rId7"/>
    <p:sldLayoutId id="2147484244" r:id="rId8"/>
    <p:sldLayoutId id="2147484245" r:id="rId9"/>
    <p:sldLayoutId id="2147484246" r:id="rId10"/>
    <p:sldLayoutId id="2147484247"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bodyPr>
          <a:lstStyle/>
          <a:p>
            <a:r>
              <a:rPr lang="en-US" dirty="0"/>
              <a:t>Educational </a:t>
            </a:r>
            <a:r>
              <a:rPr lang="en-US" dirty="0" smtClean="0"/>
              <a:t>Cognitive Developmental </a:t>
            </a:r>
            <a:r>
              <a:rPr lang="en-US" dirty="0"/>
              <a:t>Psychologist</a:t>
            </a:r>
          </a:p>
        </p:txBody>
      </p:sp>
      <p:sp>
        <p:nvSpPr>
          <p:cNvPr id="2" name="Title 1"/>
          <p:cNvSpPr>
            <a:spLocks noGrp="1"/>
          </p:cNvSpPr>
          <p:nvPr>
            <p:ph type="ctrTitle"/>
          </p:nvPr>
        </p:nvSpPr>
        <p:spPr/>
        <p:txBody>
          <a:bodyPr/>
          <a:lstStyle/>
          <a:p>
            <a:r>
              <a:rPr lang="en-US" dirty="0" smtClean="0">
                <a:latin typeface="Lucida Handwriting" pitchFamily="66" charset="0"/>
              </a:rPr>
              <a:t>Jean Piaget</a:t>
            </a:r>
            <a:endParaRPr lang="en-US" dirty="0">
              <a:latin typeface="Lucida Handwriting" pitchFamily="66" charset="0"/>
            </a:endParaRPr>
          </a:p>
        </p:txBody>
      </p:sp>
    </p:spTree>
    <p:extLst>
      <p:ext uri="{BB962C8B-B14F-4D97-AF65-F5344CB8AC3E}">
        <p14:creationId xmlns:p14="http://schemas.microsoft.com/office/powerpoint/2010/main" val="3705398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62200" y="1524000"/>
            <a:ext cx="4191000" cy="4572000"/>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
        <p:nvSpPr>
          <p:cNvPr id="3" name="Title 2"/>
          <p:cNvSpPr>
            <a:spLocks noGrp="1"/>
          </p:cNvSpPr>
          <p:nvPr>
            <p:ph type="title"/>
          </p:nvPr>
        </p:nvSpPr>
        <p:spPr/>
        <p:txBody>
          <a:bodyPr>
            <a:normAutofit fontScale="90000"/>
          </a:bodyPr>
          <a:lstStyle/>
          <a:p>
            <a:pPr algn="ctr"/>
            <a:r>
              <a:rPr lang="en-US" dirty="0" smtClean="0">
                <a:latin typeface="Lucida Handwriting" pitchFamily="66" charset="0"/>
              </a:rPr>
              <a:t>JEAN PIAGET</a:t>
            </a:r>
            <a:br>
              <a:rPr lang="en-US" dirty="0" smtClean="0">
                <a:latin typeface="Lucida Handwriting" pitchFamily="66" charset="0"/>
              </a:rPr>
            </a:br>
            <a:r>
              <a:rPr lang="en-US" dirty="0" smtClean="0">
                <a:latin typeface="Lucida Handwriting" pitchFamily="66" charset="0"/>
              </a:rPr>
              <a:t>(1896-1980)</a:t>
            </a:r>
            <a:endParaRPr lang="en-US" dirty="0">
              <a:latin typeface="Lucida Handwriting" pitchFamily="66" charset="0"/>
            </a:endParaRPr>
          </a:p>
        </p:txBody>
      </p:sp>
    </p:spTree>
    <p:extLst>
      <p:ext uri="{BB962C8B-B14F-4D97-AF65-F5344CB8AC3E}">
        <p14:creationId xmlns:p14="http://schemas.microsoft.com/office/powerpoint/2010/main" val="1100524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afterEffect">
                                  <p:stCondLst>
                                    <p:cond delay="0"/>
                                  </p:stCondLst>
                                  <p:childTnLst>
                                    <p:animScale>
                                      <p:cBhvr>
                                        <p:cTn id="6" dur="2000" fill="hold"/>
                                        <p:tgtEl>
                                          <p:spTgt spid="4"/>
                                        </p:tgtEl>
                                      </p:cBhvr>
                                      <p:by x="150000" y="150000"/>
                                    </p:animScale>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par>
                    <p:cTn id="7" fill="hold">
                      <p:stCondLst>
                        <p:cond delay="indefinite"/>
                      </p:stCondLst>
                      <p:childTnLst>
                        <p:par>
                          <p:cTn id="8" fill="hold">
                            <p:stCondLst>
                              <p:cond delay="0"/>
                            </p:stCondLst>
                            <p:childTnLst>
                              <p:par>
                                <p:cTn id="9" presetID="31" presetClass="exit" presetSubtype="0" fill="hold" nodeType="clickEffect">
                                  <p:stCondLst>
                                    <p:cond delay="0"/>
                                  </p:stCondLst>
                                  <p:childTnLst>
                                    <p:anim calcmode="lin" valueType="num">
                                      <p:cBhvr>
                                        <p:cTn id="10" dur="2000"/>
                                        <p:tgtEl>
                                          <p:spTgt spid="4"/>
                                        </p:tgtEl>
                                        <p:attrNameLst>
                                          <p:attrName>ppt_w</p:attrName>
                                        </p:attrNameLst>
                                      </p:cBhvr>
                                      <p:tavLst>
                                        <p:tav tm="0">
                                          <p:val>
                                            <p:strVal val="ppt_w"/>
                                          </p:val>
                                        </p:tav>
                                        <p:tav tm="100000">
                                          <p:val>
                                            <p:fltVal val="0"/>
                                          </p:val>
                                        </p:tav>
                                      </p:tavLst>
                                    </p:anim>
                                    <p:anim calcmode="lin" valueType="num">
                                      <p:cBhvr>
                                        <p:cTn id="11" dur="2000"/>
                                        <p:tgtEl>
                                          <p:spTgt spid="4"/>
                                        </p:tgtEl>
                                        <p:attrNameLst>
                                          <p:attrName>ppt_h</p:attrName>
                                        </p:attrNameLst>
                                      </p:cBhvr>
                                      <p:tavLst>
                                        <p:tav tm="0">
                                          <p:val>
                                            <p:strVal val="ppt_h"/>
                                          </p:val>
                                        </p:tav>
                                        <p:tav tm="100000">
                                          <p:val>
                                            <p:fltVal val="0"/>
                                          </p:val>
                                        </p:tav>
                                      </p:tavLst>
                                    </p:anim>
                                    <p:anim calcmode="lin" valueType="num">
                                      <p:cBhvr>
                                        <p:cTn id="12" dur="2000"/>
                                        <p:tgtEl>
                                          <p:spTgt spid="4"/>
                                        </p:tgtEl>
                                        <p:attrNameLst>
                                          <p:attrName>style.rotation</p:attrName>
                                        </p:attrNameLst>
                                      </p:cBhvr>
                                      <p:tavLst>
                                        <p:tav tm="0">
                                          <p:val>
                                            <p:fltVal val="0"/>
                                          </p:val>
                                        </p:tav>
                                        <p:tav tm="100000">
                                          <p:val>
                                            <p:fltVal val="90"/>
                                          </p:val>
                                        </p:tav>
                                      </p:tavLst>
                                    </p:anim>
                                    <p:animEffect transition="out" filter="fade">
                                      <p:cBhvr>
                                        <p:cTn id="13" dur="2000"/>
                                        <p:tgtEl>
                                          <p:spTgt spid="4"/>
                                        </p:tgtEl>
                                      </p:cBhvr>
                                    </p:animEffect>
                                    <p:set>
                                      <p:cBhvr>
                                        <p:cTn id="14" dur="1" fill="hold">
                                          <p:stCondLst>
                                            <p:cond delay="1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Lucida Handwriting" pitchFamily="66" charset="0"/>
              </a:rPr>
              <a:t>Biography of Jean Piaget</a:t>
            </a:r>
            <a:endParaRPr lang="en-US" dirty="0">
              <a:latin typeface="Lucida Handwriting" pitchFamily="66" charset="0"/>
            </a:endParaRPr>
          </a:p>
        </p:txBody>
      </p:sp>
      <p:sp>
        <p:nvSpPr>
          <p:cNvPr id="7" name="Content Placeholder 6"/>
          <p:cNvSpPr>
            <a:spLocks noGrp="1"/>
          </p:cNvSpPr>
          <p:nvPr>
            <p:ph sz="half" idx="1"/>
          </p:nvPr>
        </p:nvSpPr>
        <p:spPr/>
        <p:txBody>
          <a:bodyPr/>
          <a:lstStyle/>
          <a:p>
            <a:pPr marL="0" indent="0">
              <a:buNone/>
            </a:pPr>
            <a:r>
              <a:rPr lang="en-US" dirty="0" smtClean="0">
                <a:latin typeface="Times New Roman" pitchFamily="18" charset="0"/>
                <a:cs typeface="Times New Roman" pitchFamily="18" charset="0"/>
              </a:rPr>
              <a:t>Jean Piaget was born on August 9, 1896 in Neuchatel, Switzerland and died September 17, 1980. He was an influential experimenter and theorist in the area of developmental psychology and in the  study of human intelligence.</a:t>
            </a:r>
            <a:endParaRPr lang="en-US" dirty="0">
              <a:latin typeface="Times New Roman" pitchFamily="18" charset="0"/>
              <a:cs typeface="Times New Roman" pitchFamily="18" charset="0"/>
            </a:endParaRPr>
          </a:p>
        </p:txBody>
      </p:sp>
      <p:pic>
        <p:nvPicPr>
          <p:cNvPr id="9" name="Content Placeholder 8"/>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48200" y="1524000"/>
            <a:ext cx="4059238" cy="4571999"/>
          </a:xfrm>
          <a:prstGeom prst="rect">
            <a:avLst/>
          </a:prstGeom>
          <a:ln>
            <a:noFill/>
          </a:ln>
          <a:effectLst>
            <a:softEdge rad="112500"/>
          </a:effectLst>
        </p:spPr>
      </p:pic>
    </p:spTree>
    <p:extLst>
      <p:ext uri="{BB962C8B-B14F-4D97-AF65-F5344CB8AC3E}">
        <p14:creationId xmlns:p14="http://schemas.microsoft.com/office/powerpoint/2010/main" val="2004645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Lucida Handwriting" pitchFamily="66" charset="0"/>
              </a:rPr>
              <a:t>Biography of Jean Piaget (contd.)</a:t>
            </a:r>
            <a:endParaRPr lang="en-US" dirty="0">
              <a:latin typeface="Lucida Handwriting" pitchFamily="66" charset="0"/>
            </a:endParaRPr>
          </a:p>
        </p:txBody>
      </p:sp>
      <p:sp>
        <p:nvSpPr>
          <p:cNvPr id="3" name="Content Placeholder 2"/>
          <p:cNvSpPr>
            <a:spLocks noGrp="1"/>
          </p:cNvSpPr>
          <p:nvPr>
            <p:ph sz="half" idx="1"/>
          </p:nvPr>
        </p:nvSpPr>
        <p:spPr/>
        <p:txBody>
          <a:bodyPr>
            <a:normAutofit fontScale="85000" lnSpcReduction="20000"/>
          </a:bodyPr>
          <a:lstStyle/>
          <a:p>
            <a:pPr marL="0" indent="0">
              <a:buNone/>
            </a:pPr>
            <a:r>
              <a:rPr lang="en-US" dirty="0" smtClean="0">
                <a:latin typeface="Times New Roman" pitchFamily="18" charset="0"/>
                <a:cs typeface="Times New Roman" pitchFamily="18" charset="0"/>
              </a:rPr>
              <a:t>His father was devoted to his writings of medieval literature and the history of Neuchatel. Piaget learned from his father the value of systematic  work, even in small numbers.</a:t>
            </a:r>
          </a:p>
          <a:p>
            <a:pPr marL="0" indent="0">
              <a:buNone/>
            </a:pPr>
            <a:r>
              <a:rPr lang="en-US" dirty="0" smtClean="0">
                <a:latin typeface="Times New Roman" pitchFamily="18" charset="0"/>
                <a:cs typeface="Times New Roman" pitchFamily="18" charset="0"/>
              </a:rPr>
              <a:t>His mother was very intelligent, energetic, and kind, but had a rather neurotic temperament that made family life troublesome. Her mental health influenced his studies of psychology and he became interested in psychoanalysis and pathological psychology.</a:t>
            </a:r>
            <a:endParaRPr lang="en-US" dirty="0">
              <a:latin typeface="Times New Roman" pitchFamily="18" charset="0"/>
              <a:cs typeface="Times New Roman" pitchFamily="18" charset="0"/>
            </a:endParaRPr>
          </a:p>
        </p:txBody>
      </p:sp>
      <p:pic>
        <p:nvPicPr>
          <p:cNvPr id="2050"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725132" y="1524000"/>
            <a:ext cx="3905373" cy="45720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4842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iterate type="lt">
                                    <p:tmAbs val="0"/>
                                  </p:iterate>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Lucida Handwriting" pitchFamily="66" charset="0"/>
              </a:rPr>
              <a:t>Biography of Jean Piaget (contd.)</a:t>
            </a:r>
            <a:endParaRPr lang="en-US" dirty="0">
              <a:latin typeface="Lucida Handwriting" pitchFamily="66" charset="0"/>
            </a:endParaRPr>
          </a:p>
        </p:txBody>
      </p:sp>
      <p:sp>
        <p:nvSpPr>
          <p:cNvPr id="3" name="Content Placeholder 2"/>
          <p:cNvSpPr>
            <a:spLocks noGrp="1"/>
          </p:cNvSpPr>
          <p:nvPr>
            <p:ph sz="half" idx="1"/>
          </p:nvPr>
        </p:nvSpPr>
        <p:spPr/>
        <p:txBody>
          <a:bodyPr>
            <a:normAutofit fontScale="85000" lnSpcReduction="10000"/>
          </a:bodyPr>
          <a:lstStyle/>
          <a:p>
            <a:pPr marL="0" indent="0">
              <a:buNone/>
            </a:pPr>
            <a:r>
              <a:rPr lang="en-US" dirty="0" smtClean="0">
                <a:latin typeface="Times New Roman" pitchFamily="18" charset="0"/>
                <a:cs typeface="Times New Roman" pitchFamily="18" charset="0"/>
              </a:rPr>
              <a:t>Piaget grew up fast and had many interests. At the age of seven he became interested in: </a:t>
            </a:r>
          </a:p>
          <a:p>
            <a:pPr marL="880110" lvl="1" indent="-514350">
              <a:buFont typeface="+mj-lt"/>
              <a:buAutoNum type="arabicPeriod"/>
            </a:pPr>
            <a:r>
              <a:rPr lang="en-US" dirty="0" smtClean="0">
                <a:latin typeface="Times New Roman" pitchFamily="18" charset="0"/>
                <a:cs typeface="Times New Roman" pitchFamily="18" charset="0"/>
              </a:rPr>
              <a:t>Mechanics</a:t>
            </a:r>
            <a:endParaRPr lang="en-US" dirty="0">
              <a:latin typeface="Times New Roman" pitchFamily="18" charset="0"/>
              <a:cs typeface="Times New Roman" pitchFamily="18" charset="0"/>
            </a:endParaRPr>
          </a:p>
          <a:p>
            <a:pPr marL="880110" lvl="1" indent="-514350">
              <a:buFont typeface="+mj-lt"/>
              <a:buAutoNum type="arabicPeriod"/>
            </a:pPr>
            <a:r>
              <a:rPr lang="en-US" dirty="0" smtClean="0">
                <a:latin typeface="Times New Roman" pitchFamily="18" charset="0"/>
                <a:cs typeface="Times New Roman" pitchFamily="18" charset="0"/>
              </a:rPr>
              <a:t>Birds</a:t>
            </a:r>
          </a:p>
          <a:p>
            <a:pPr marL="880110" lvl="1" indent="-514350">
              <a:buFont typeface="+mj-lt"/>
              <a:buAutoNum type="arabicPeriod"/>
            </a:pPr>
            <a:r>
              <a:rPr lang="en-US" dirty="0">
                <a:latin typeface="Times New Roman" pitchFamily="18" charset="0"/>
                <a:cs typeface="Times New Roman" pitchFamily="18" charset="0"/>
              </a:rPr>
              <a:t>F</a:t>
            </a:r>
            <a:r>
              <a:rPr lang="en-US" dirty="0" smtClean="0">
                <a:latin typeface="Times New Roman" pitchFamily="18" charset="0"/>
                <a:cs typeface="Times New Roman" pitchFamily="18" charset="0"/>
              </a:rPr>
              <a:t>ossils of secondary and tertiary (advance) layers</a:t>
            </a:r>
          </a:p>
          <a:p>
            <a:pPr marL="880110" lvl="1" indent="-514350">
              <a:buFont typeface="+mj-lt"/>
              <a:buAutoNum type="arabicPeriod"/>
            </a:pPr>
            <a:r>
              <a:rPr lang="en-US" dirty="0" smtClean="0">
                <a:latin typeface="Times New Roman" pitchFamily="18" charset="0"/>
                <a:cs typeface="Times New Roman" pitchFamily="18" charset="0"/>
              </a:rPr>
              <a:t>and </a:t>
            </a:r>
            <a:r>
              <a:rPr lang="en-US" dirty="0">
                <a:latin typeface="Times New Roman" pitchFamily="18" charset="0"/>
                <a:cs typeface="Times New Roman" pitchFamily="18" charset="0"/>
              </a:rPr>
              <a:t>S</a:t>
            </a:r>
            <a:r>
              <a:rPr lang="en-US" dirty="0" smtClean="0">
                <a:latin typeface="Times New Roman" pitchFamily="18" charset="0"/>
                <a:cs typeface="Times New Roman" pitchFamily="18" charset="0"/>
              </a:rPr>
              <a:t>eashells </a:t>
            </a:r>
            <a:endParaRPr lang="en-US" dirty="0">
              <a:latin typeface="Times New Roman" pitchFamily="18" charset="0"/>
              <a:cs typeface="Times New Roman" pitchFamily="18" charset="0"/>
            </a:endParaRPr>
          </a:p>
          <a:p>
            <a:pPr marL="0" indent="0">
              <a:buNone/>
            </a:pPr>
            <a:r>
              <a:rPr lang="en-US" dirty="0" smtClean="0">
                <a:latin typeface="Times New Roman" pitchFamily="18" charset="0"/>
                <a:cs typeface="Times New Roman" pitchFamily="18" charset="0"/>
              </a:rPr>
              <a:t>At an early stage he became an active scholar. His first published paper was at the age of 10. By the age of 22 he had received his Ph.D. in science from the University of Neuchatel.</a:t>
            </a:r>
            <a:endParaRPr lang="en-US" dirty="0">
              <a:latin typeface="Times New Roman" pitchFamily="18" charset="0"/>
              <a:cs typeface="Times New Roman" pitchFamily="18" charset="0"/>
            </a:endParaRP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105400" y="1524000"/>
            <a:ext cx="3429000" cy="46482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615572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Lucida Handwriting" pitchFamily="66" charset="0"/>
              </a:rPr>
              <a:t>Biography of Jean Piaget (contd.)</a:t>
            </a:r>
            <a:endParaRPr lang="en-US" dirty="0">
              <a:latin typeface="Lucida Handwriting" pitchFamily="66" charset="0"/>
            </a:endParaRPr>
          </a:p>
        </p:txBody>
      </p:sp>
      <p:sp>
        <p:nvSpPr>
          <p:cNvPr id="3" name="Content Placeholder 2"/>
          <p:cNvSpPr>
            <a:spLocks noGrp="1"/>
          </p:cNvSpPr>
          <p:nvPr>
            <p:ph sz="half" idx="1"/>
          </p:nvPr>
        </p:nvSpPr>
        <p:spPr/>
        <p:txBody>
          <a:bodyPr>
            <a:normAutofit fontScale="92500" lnSpcReduction="20000"/>
          </a:bodyPr>
          <a:lstStyle/>
          <a:p>
            <a:pPr marL="0" indent="0">
              <a:buNone/>
            </a:pPr>
            <a:r>
              <a:rPr lang="en-US" dirty="0" smtClean="0">
                <a:latin typeface="Times New Roman" pitchFamily="18" charset="0"/>
                <a:cs typeface="Times New Roman" pitchFamily="18" charset="0"/>
              </a:rPr>
              <a:t>In the Fall of 1919, he took a train to Paris where he spent two years at the </a:t>
            </a:r>
            <a:r>
              <a:rPr lang="en-US" dirty="0" err="1" smtClean="0">
                <a:latin typeface="Times New Roman" pitchFamily="18" charset="0"/>
                <a:cs typeface="Times New Roman" pitchFamily="18" charset="0"/>
              </a:rPr>
              <a:t>Sorbone</a:t>
            </a:r>
            <a:r>
              <a:rPr lang="en-US" dirty="0" smtClean="0">
                <a:latin typeface="Times New Roman" pitchFamily="18" charset="0"/>
                <a:cs typeface="Times New Roman" pitchFamily="18" charset="0"/>
              </a:rPr>
              <a:t> and attended courses in pathological psychology where he learned to interview mental patients.</a:t>
            </a:r>
          </a:p>
          <a:p>
            <a:pPr marL="0" indent="0">
              <a:buNone/>
            </a:pPr>
            <a:r>
              <a:rPr lang="en-US" dirty="0" smtClean="0">
                <a:latin typeface="Times New Roman" pitchFamily="18" charset="0"/>
                <a:cs typeface="Times New Roman" pitchFamily="18" charset="0"/>
              </a:rPr>
              <a:t>There Piaget started to investigate the way children reason. For 2 years he analyzed the verbal of questions and exposing them to tasks that involved simple concrete relations of cause and effect.</a:t>
            </a:r>
          </a:p>
          <a:p>
            <a:pPr>
              <a:buFont typeface="Wingdings" pitchFamily="2" charset="2"/>
              <a:buChar char="v"/>
            </a:pPr>
            <a:endParaRPr lang="en-US" dirty="0">
              <a:latin typeface="Times New Roman" pitchFamily="18" charset="0"/>
              <a:cs typeface="Times New Roman" pitchFamily="18" charset="0"/>
            </a:endParaRP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029200" y="1447800"/>
            <a:ext cx="3276600" cy="480060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extLst>
      <p:ext uri="{BB962C8B-B14F-4D97-AF65-F5344CB8AC3E}">
        <p14:creationId xmlns:p14="http://schemas.microsoft.com/office/powerpoint/2010/main" val="921232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Lucida Handwriting" pitchFamily="66" charset="0"/>
              </a:rPr>
              <a:t>Biography of Jean Piaget (contd.)</a:t>
            </a:r>
            <a:endParaRPr lang="en-US" dirty="0">
              <a:latin typeface="Lucida Handwriting" pitchFamily="66" charset="0"/>
            </a:endParaRPr>
          </a:p>
        </p:txBody>
      </p:sp>
      <p:sp>
        <p:nvSpPr>
          <p:cNvPr id="3" name="Content Placeholder 2"/>
          <p:cNvSpPr>
            <a:spLocks noGrp="1"/>
          </p:cNvSpPr>
          <p:nvPr>
            <p:ph sz="half" idx="1"/>
          </p:nvPr>
        </p:nvSpPr>
        <p:spPr/>
        <p:txBody>
          <a:bodyPr>
            <a:normAutofit fontScale="70000" lnSpcReduction="20000"/>
          </a:bodyPr>
          <a:lstStyle/>
          <a:p>
            <a:pPr marL="0" indent="0">
              <a:buNone/>
            </a:pPr>
            <a:r>
              <a:rPr lang="en-US" dirty="0" smtClean="0">
                <a:latin typeface="Times New Roman" pitchFamily="18" charset="0"/>
                <a:cs typeface="Times New Roman" pitchFamily="18" charset="0"/>
              </a:rPr>
              <a:t>With the birth of his children he started to spend considerable time, with the help of his wife, observing their reactions and subjecting the various experiments. He looked at the genesis of:</a:t>
            </a:r>
          </a:p>
          <a:p>
            <a:pPr lvl="1">
              <a:buFont typeface="Wingdings" pitchFamily="2" charset="2"/>
              <a:buChar char="q"/>
            </a:pPr>
            <a:r>
              <a:rPr lang="en-US" b="1" dirty="0" smtClean="0">
                <a:solidFill>
                  <a:srgbClr val="FFFF00"/>
                </a:solidFill>
                <a:latin typeface="Times New Roman" pitchFamily="18" charset="0"/>
                <a:cs typeface="Times New Roman" pitchFamily="18" charset="0"/>
              </a:rPr>
              <a:t>Intelligent conduct</a:t>
            </a:r>
          </a:p>
          <a:p>
            <a:pPr lvl="1">
              <a:buFont typeface="Wingdings" pitchFamily="2" charset="2"/>
              <a:buChar char="q"/>
            </a:pPr>
            <a:r>
              <a:rPr lang="en-US" b="1" dirty="0" smtClean="0">
                <a:solidFill>
                  <a:srgbClr val="FFC000"/>
                </a:solidFill>
                <a:latin typeface="Times New Roman" pitchFamily="18" charset="0"/>
                <a:cs typeface="Times New Roman" pitchFamily="18" charset="0"/>
              </a:rPr>
              <a:t>Ideas of objective constancy</a:t>
            </a:r>
          </a:p>
          <a:p>
            <a:pPr lvl="1">
              <a:buFont typeface="Wingdings" pitchFamily="2" charset="2"/>
              <a:buChar char="q"/>
            </a:pPr>
            <a:r>
              <a:rPr lang="en-US" b="1" dirty="0" smtClean="0">
                <a:solidFill>
                  <a:srgbClr val="00B0F0"/>
                </a:solidFill>
                <a:latin typeface="Times New Roman" pitchFamily="18" charset="0"/>
                <a:cs typeface="Times New Roman" pitchFamily="18" charset="0"/>
              </a:rPr>
              <a:t>Causality (cause and effect)</a:t>
            </a:r>
          </a:p>
          <a:p>
            <a:pPr lvl="1">
              <a:buFont typeface="Wingdings" pitchFamily="2" charset="2"/>
              <a:buChar char="q"/>
            </a:pPr>
            <a:r>
              <a:rPr lang="en-US" b="1" dirty="0" smtClean="0">
                <a:solidFill>
                  <a:srgbClr val="FF0000"/>
                </a:solidFill>
                <a:latin typeface="Times New Roman" pitchFamily="18" charset="0"/>
                <a:cs typeface="Times New Roman" pitchFamily="18" charset="0"/>
              </a:rPr>
              <a:t>Imitation</a:t>
            </a:r>
          </a:p>
          <a:p>
            <a:pPr lvl="1">
              <a:buFont typeface="Wingdings" pitchFamily="2" charset="2"/>
              <a:buChar char="q"/>
            </a:pPr>
            <a:r>
              <a:rPr lang="en-US" b="1" dirty="0">
                <a:solidFill>
                  <a:srgbClr val="92D050"/>
                </a:solidFill>
                <a:latin typeface="Times New Roman" pitchFamily="18" charset="0"/>
                <a:cs typeface="Times New Roman" pitchFamily="18" charset="0"/>
              </a:rPr>
              <a:t>a</a:t>
            </a:r>
            <a:r>
              <a:rPr lang="en-US" b="1" dirty="0" smtClean="0">
                <a:solidFill>
                  <a:srgbClr val="92D050"/>
                </a:solidFill>
                <a:latin typeface="Times New Roman" pitchFamily="18" charset="0"/>
                <a:cs typeface="Times New Roman" pitchFamily="18" charset="0"/>
              </a:rPr>
              <a:t>nd Play</a:t>
            </a:r>
          </a:p>
          <a:p>
            <a:pPr marL="0" indent="0">
              <a:buNone/>
            </a:pPr>
            <a:r>
              <a:rPr lang="en-US" dirty="0" smtClean="0">
                <a:latin typeface="Times New Roman" pitchFamily="18" charset="0"/>
                <a:cs typeface="Times New Roman" pitchFamily="18" charset="0"/>
              </a:rPr>
              <a:t>After watching many children, including his own, he felt that all children went through a series of four stages: </a:t>
            </a:r>
          </a:p>
          <a:p>
            <a:pPr lvl="1">
              <a:buFont typeface="Wingdings" pitchFamily="2" charset="2"/>
              <a:buChar char="ü"/>
            </a:pPr>
            <a:r>
              <a:rPr lang="en-US" sz="2000" b="1" dirty="0" err="1" smtClean="0">
                <a:solidFill>
                  <a:schemeClr val="tx1"/>
                </a:solidFill>
                <a:latin typeface="Times New Roman" pitchFamily="18" charset="0"/>
                <a:cs typeface="Times New Roman" pitchFamily="18" charset="0"/>
              </a:rPr>
              <a:t>Sensorimtor</a:t>
            </a:r>
            <a:endParaRPr lang="en-US" sz="2000" b="1" dirty="0" smtClean="0">
              <a:solidFill>
                <a:schemeClr val="tx1"/>
              </a:solidFill>
              <a:latin typeface="Times New Roman" pitchFamily="18" charset="0"/>
              <a:cs typeface="Times New Roman" pitchFamily="18" charset="0"/>
            </a:endParaRPr>
          </a:p>
          <a:p>
            <a:pPr lvl="2">
              <a:buFont typeface="Wingdings" pitchFamily="2" charset="2"/>
              <a:buChar char="ü"/>
            </a:pPr>
            <a:r>
              <a:rPr lang="en-US" sz="2000" b="1" dirty="0" smtClean="0">
                <a:solidFill>
                  <a:schemeClr val="tx1"/>
                </a:solidFill>
                <a:latin typeface="Times New Roman" pitchFamily="18" charset="0"/>
                <a:cs typeface="Times New Roman" pitchFamily="18" charset="0"/>
              </a:rPr>
              <a:t>Preoperational</a:t>
            </a:r>
          </a:p>
          <a:p>
            <a:pPr lvl="3">
              <a:buFont typeface="Wingdings" pitchFamily="2" charset="2"/>
              <a:buChar char="ü"/>
            </a:pPr>
            <a:r>
              <a:rPr lang="en-US" sz="2000" b="1" dirty="0" smtClean="0">
                <a:latin typeface="Times New Roman" pitchFamily="18" charset="0"/>
                <a:cs typeface="Times New Roman" pitchFamily="18" charset="0"/>
              </a:rPr>
              <a:t>Concrete Operational</a:t>
            </a:r>
          </a:p>
          <a:p>
            <a:pPr lvl="4">
              <a:buFont typeface="Wingdings" pitchFamily="2" charset="2"/>
              <a:buChar char="ü"/>
            </a:pPr>
            <a:r>
              <a:rPr lang="en-US" sz="2000" b="1" dirty="0" smtClean="0">
                <a:latin typeface="Times New Roman" pitchFamily="18" charset="0"/>
                <a:cs typeface="Times New Roman" pitchFamily="18" charset="0"/>
              </a:rPr>
              <a:t>And Formal Operational</a:t>
            </a:r>
          </a:p>
          <a:p>
            <a:pPr marL="0" indent="0">
              <a:buNone/>
            </a:pPr>
            <a:r>
              <a:rPr lang="en-US" dirty="0" smtClean="0">
                <a:latin typeface="Times New Roman" pitchFamily="18" charset="0"/>
                <a:cs typeface="Times New Roman" pitchFamily="18" charset="0"/>
              </a:rPr>
              <a:t>Some children advanced through a stage faster than other children.</a:t>
            </a:r>
          </a:p>
          <a:p>
            <a:pPr marL="0" indent="0">
              <a:buNone/>
            </a:pPr>
            <a:endParaRPr lang="en-US" dirty="0">
              <a:latin typeface="Times New Roman" pitchFamily="18" charset="0"/>
              <a:cs typeface="Times New Roman" pitchFamily="18" charset="0"/>
            </a:endParaRPr>
          </a:p>
          <a:p>
            <a:pPr>
              <a:buFont typeface="Wingdings" pitchFamily="2" charset="2"/>
              <a:buChar char="v"/>
            </a:pPr>
            <a:endParaRPr lang="en-US" dirty="0" smtClean="0">
              <a:latin typeface="Times New Roman" pitchFamily="18" charset="0"/>
              <a:cs typeface="Times New Roman" pitchFamily="18" charset="0"/>
            </a:endParaRPr>
          </a:p>
          <a:p>
            <a:pPr marL="822960" lvl="1" indent="-457200">
              <a:buFont typeface="+mj-lt"/>
              <a:buAutoNum type="arabicPeriod"/>
            </a:pPr>
            <a:endParaRPr lang="en-US" dirty="0" smtClean="0">
              <a:latin typeface="Times New Roman" pitchFamily="18" charset="0"/>
              <a:cs typeface="Times New Roman" pitchFamily="18" charset="0"/>
            </a:endParaRPr>
          </a:p>
          <a:p>
            <a:pPr marL="822960" lvl="1" indent="-457200">
              <a:buFont typeface="+mj-lt"/>
              <a:buAutoNum type="arabicPeriod"/>
            </a:pPr>
            <a:endParaRPr lang="en-US" dirty="0" smtClean="0">
              <a:latin typeface="Times New Roman" pitchFamily="18" charset="0"/>
              <a:cs typeface="Times New Roman" pitchFamily="18" charset="0"/>
            </a:endParaRPr>
          </a:p>
          <a:p>
            <a:pPr marL="880110" lvl="1" indent="-514350">
              <a:buFont typeface="+mj-lt"/>
              <a:buAutoNum type="arabicPeriod"/>
            </a:pPr>
            <a:endParaRPr lang="en-US" dirty="0">
              <a:latin typeface="Times New Roman" pitchFamily="18" charset="0"/>
              <a:cs typeface="Times New Roman" pitchFamily="18" charset="0"/>
            </a:endParaRP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800600" y="1447800"/>
            <a:ext cx="3886200" cy="464820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1545917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Lets Break Down Each Stage.</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34659844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Piaget’s Relation to Modern Education</a:t>
            </a:r>
            <a:endParaRPr lang="en-US" dirty="0"/>
          </a:p>
        </p:txBody>
      </p:sp>
      <p:sp>
        <p:nvSpPr>
          <p:cNvPr id="3" name="Content Placeholder 2"/>
          <p:cNvSpPr>
            <a:spLocks noGrp="1"/>
          </p:cNvSpPr>
          <p:nvPr>
            <p:ph sz="half" idx="1"/>
          </p:nvPr>
        </p:nvSpPr>
        <p:spPr/>
        <p:txBody>
          <a:bodyPr>
            <a:normAutofit fontScale="70000" lnSpcReduction="20000"/>
          </a:bodyPr>
          <a:lstStyle/>
          <a:p>
            <a:pPr marL="0" indent="0">
              <a:buNone/>
            </a:pPr>
            <a:r>
              <a:rPr lang="en-US" dirty="0"/>
              <a:t>Educators use this knowledge from Piaget to shape their curriculums and activities in order to produce an environment where children can “learn through experience”. Here are just a few of the programs that have been developed for children from educators using Piaget’s theory.</a:t>
            </a:r>
          </a:p>
          <a:p>
            <a:pPr marL="0" indent="0">
              <a:buNone/>
            </a:pPr>
            <a:endParaRPr lang="en-US" dirty="0"/>
          </a:p>
          <a:p>
            <a:pPr>
              <a:buFont typeface="Wingdings" pitchFamily="2" charset="2"/>
              <a:buChar char="Ø"/>
            </a:pPr>
            <a:r>
              <a:rPr lang="en-US" dirty="0" smtClean="0"/>
              <a:t>Anchored </a:t>
            </a:r>
            <a:r>
              <a:rPr lang="en-US" dirty="0"/>
              <a:t>Instruction ( Developed to help children learn through thinking about </a:t>
            </a:r>
            <a:r>
              <a:rPr lang="en-US" dirty="0" smtClean="0"/>
              <a:t>situations </a:t>
            </a:r>
            <a:r>
              <a:rPr lang="en-US" dirty="0"/>
              <a:t>critically)</a:t>
            </a:r>
          </a:p>
          <a:p>
            <a:pPr>
              <a:buFont typeface="Wingdings" pitchFamily="2" charset="2"/>
              <a:buChar char="Ø"/>
            </a:pPr>
            <a:r>
              <a:rPr lang="en-US" dirty="0" err="1" smtClean="0"/>
              <a:t>Microwords</a:t>
            </a:r>
            <a:r>
              <a:rPr lang="en-US" dirty="0" smtClean="0"/>
              <a:t> </a:t>
            </a:r>
            <a:r>
              <a:rPr lang="en-US" dirty="0"/>
              <a:t>(Students use a computer-based environment to learn)</a:t>
            </a:r>
          </a:p>
          <a:p>
            <a:pPr>
              <a:buFont typeface="Wingdings" pitchFamily="2" charset="2"/>
              <a:buChar char="Ø"/>
            </a:pPr>
            <a:r>
              <a:rPr lang="en-US" dirty="0"/>
              <a:t> </a:t>
            </a:r>
            <a:r>
              <a:rPr lang="en-US" dirty="0" smtClean="0"/>
              <a:t>Symbol </a:t>
            </a:r>
            <a:r>
              <a:rPr lang="en-US" dirty="0"/>
              <a:t>Pads ( Manipulations of symbols and language; word-processors, drawing programs, index cards)</a:t>
            </a:r>
          </a:p>
          <a:p>
            <a:pPr marL="0" indent="0">
              <a:buNone/>
            </a:pPr>
            <a:endParaRPr lang="en-US" dirty="0"/>
          </a:p>
        </p:txBody>
      </p:sp>
      <p:sp>
        <p:nvSpPr>
          <p:cNvPr id="4" name="Content Placeholder 3"/>
          <p:cNvSpPr>
            <a:spLocks noGrp="1"/>
          </p:cNvSpPr>
          <p:nvPr>
            <p:ph sz="half" idx="2"/>
          </p:nvPr>
        </p:nvSpPr>
        <p:spPr/>
        <p:txBody>
          <a:bodyPr>
            <a:normAutofit fontScale="70000" lnSpcReduction="20000"/>
          </a:bodyPr>
          <a:lstStyle/>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524000"/>
            <a:ext cx="4114800" cy="45720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670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714</TotalTime>
  <Words>485</Words>
  <Application>Microsoft Office PowerPoint</Application>
  <PresentationFormat>On-screen Show (4:3)</PresentationFormat>
  <Paragraphs>42</Paragraphs>
  <Slides>9</Slides>
  <Notes>1</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Paper</vt:lpstr>
      <vt:lpstr>Jean Piaget</vt:lpstr>
      <vt:lpstr>JEAN PIAGET (1896-1980)</vt:lpstr>
      <vt:lpstr>Biography of Jean Piaget</vt:lpstr>
      <vt:lpstr>Biography of Jean Piaget (contd.)</vt:lpstr>
      <vt:lpstr>Biography of Jean Piaget (contd.)</vt:lpstr>
      <vt:lpstr>Biography of Jean Piaget (contd.)</vt:lpstr>
      <vt:lpstr>Biography of Jean Piaget (contd.)</vt:lpstr>
      <vt:lpstr>Lets Break Down Each Stage.</vt:lpstr>
      <vt:lpstr>Piaget’s Relation to Modern Education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Jean Piaget</dc:title>
  <dc:creator>DeAndre</dc:creator>
  <cp:lastModifiedBy>DeAndre</cp:lastModifiedBy>
  <cp:revision>22</cp:revision>
  <dcterms:created xsi:type="dcterms:W3CDTF">2012-11-09T18:38:45Z</dcterms:created>
  <dcterms:modified xsi:type="dcterms:W3CDTF">2012-11-10T06:33:28Z</dcterms:modified>
</cp:coreProperties>
</file>